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1" r:id="rId6"/>
    <p:sldId id="262" r:id="rId7"/>
    <p:sldId id="28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1010" r:id="rId16"/>
    <p:sldId id="1001" r:id="rId17"/>
    <p:sldId id="1002" r:id="rId18"/>
    <p:sldId id="1003" r:id="rId19"/>
    <p:sldId id="1004" r:id="rId20"/>
    <p:sldId id="1005" r:id="rId21"/>
    <p:sldId id="1006" r:id="rId22"/>
    <p:sldId id="1007" r:id="rId23"/>
    <p:sldId id="1008" r:id="rId24"/>
    <p:sldId id="100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Montserrat" panose="00000500000000000000" pitchFamily="2" charset="0"/>
      <p:regular r:id="rId43"/>
      <p:bold r:id="rId44"/>
      <p:italic r:id="rId45"/>
      <p:boldItalic r:id="rId46"/>
    </p:embeddedFont>
    <p:embeddedFont>
      <p:font typeface="Tahoma" panose="020B0604030504040204" pitchFamily="34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A7B5A5-D82F-4303-8F73-2584E4424F0A}" v="8" dt="2023-02-09T22:24:12.1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Romualdo Costa Filho" userId="a811325af1610333" providerId="LiveId" clId="{3FA7B5A5-D82F-4303-8F73-2584E4424F0A}"/>
    <pc:docChg chg="custSel addSld delSld modSld sldOrd">
      <pc:chgData name="José Romualdo Costa Filho" userId="a811325af1610333" providerId="LiveId" clId="{3FA7B5A5-D82F-4303-8F73-2584E4424F0A}" dt="2023-02-09T22:26:12.271" v="50" actId="478"/>
      <pc:docMkLst>
        <pc:docMk/>
      </pc:docMkLst>
      <pc:sldChg chg="addSp modSp">
        <pc:chgData name="José Romualdo Costa Filho" userId="a811325af1610333" providerId="LiveId" clId="{3FA7B5A5-D82F-4303-8F73-2584E4424F0A}" dt="2023-02-09T22:20:33.659" v="3" actId="1076"/>
        <pc:sldMkLst>
          <pc:docMk/>
          <pc:sldMk cId="0" sldId="261"/>
        </pc:sldMkLst>
        <pc:picChg chg="add mod">
          <ac:chgData name="José Romualdo Costa Filho" userId="a811325af1610333" providerId="LiveId" clId="{3FA7B5A5-D82F-4303-8F73-2584E4424F0A}" dt="2023-02-09T22:20:33.659" v="3" actId="1076"/>
          <ac:picMkLst>
            <pc:docMk/>
            <pc:sldMk cId="0" sldId="261"/>
            <ac:picMk id="2" creationId="{55EF5D45-943A-AE12-60B8-33D0F1D28948}"/>
          </ac:picMkLst>
        </pc:picChg>
        <pc:picChg chg="mod">
          <ac:chgData name="José Romualdo Costa Filho" userId="a811325af1610333" providerId="LiveId" clId="{3FA7B5A5-D82F-4303-8F73-2584E4424F0A}" dt="2023-02-09T22:20:31.092" v="2" actId="1076"/>
          <ac:picMkLst>
            <pc:docMk/>
            <pc:sldMk cId="0" sldId="261"/>
            <ac:picMk id="1041" creationId="{913391EF-72D2-4D28-B53B-B34C55E23090}"/>
          </ac:picMkLst>
        </pc:picChg>
      </pc:sldChg>
      <pc:sldChg chg="ord">
        <pc:chgData name="José Romualdo Costa Filho" userId="a811325af1610333" providerId="LiveId" clId="{3FA7B5A5-D82F-4303-8F73-2584E4424F0A}" dt="2023-02-09T22:20:49.925" v="5"/>
        <pc:sldMkLst>
          <pc:docMk/>
          <pc:sldMk cId="0" sldId="267"/>
        </pc:sldMkLst>
      </pc:sldChg>
      <pc:sldChg chg="add del">
        <pc:chgData name="José Romualdo Costa Filho" userId="a811325af1610333" providerId="LiveId" clId="{3FA7B5A5-D82F-4303-8F73-2584E4424F0A}" dt="2023-02-09T22:24:22.736" v="32" actId="47"/>
        <pc:sldMkLst>
          <pc:docMk/>
          <pc:sldMk cId="883127812" sldId="966"/>
        </pc:sldMkLst>
      </pc:sldChg>
      <pc:sldChg chg="delSp add mod">
        <pc:chgData name="José Romualdo Costa Filho" userId="a811325af1610333" providerId="LiveId" clId="{3FA7B5A5-D82F-4303-8F73-2584E4424F0A}" dt="2023-02-09T22:23:22.477" v="8" actId="478"/>
        <pc:sldMkLst>
          <pc:docMk/>
          <pc:sldMk cId="968732884" sldId="1001"/>
        </pc:sldMkLst>
        <pc:grpChg chg="del">
          <ac:chgData name="José Romualdo Costa Filho" userId="a811325af1610333" providerId="LiveId" clId="{3FA7B5A5-D82F-4303-8F73-2584E4424F0A}" dt="2023-02-09T22:23:06.969" v="7" actId="478"/>
          <ac:grpSpMkLst>
            <pc:docMk/>
            <pc:sldMk cId="968732884" sldId="1001"/>
            <ac:grpSpMk id="12" creationId="{31990CF9-03C4-42A3-BA58-4D98984816F4}"/>
          </ac:grpSpMkLst>
        </pc:grpChg>
        <pc:picChg chg="del">
          <ac:chgData name="José Romualdo Costa Filho" userId="a811325af1610333" providerId="LiveId" clId="{3FA7B5A5-D82F-4303-8F73-2584E4424F0A}" dt="2023-02-09T22:23:22.477" v="8" actId="478"/>
          <ac:picMkLst>
            <pc:docMk/>
            <pc:sldMk cId="968732884" sldId="1001"/>
            <ac:picMk id="21" creationId="{D00E0DBC-A5C8-4A0A-A407-33216ED22378}"/>
          </ac:picMkLst>
        </pc:picChg>
      </pc:sldChg>
      <pc:sldChg chg="delSp modSp add mod">
        <pc:chgData name="José Romualdo Costa Filho" userId="a811325af1610333" providerId="LiveId" clId="{3FA7B5A5-D82F-4303-8F73-2584E4424F0A}" dt="2023-02-09T22:24:47.733" v="36" actId="478"/>
        <pc:sldMkLst>
          <pc:docMk/>
          <pc:sldMk cId="1924743549" sldId="1002"/>
        </pc:sldMkLst>
        <pc:spChg chg="mod">
          <ac:chgData name="José Romualdo Costa Filho" userId="a811325af1610333" providerId="LiveId" clId="{3FA7B5A5-D82F-4303-8F73-2584E4424F0A}" dt="2023-02-09T22:24:44.870" v="35" actId="14100"/>
          <ac:spMkLst>
            <pc:docMk/>
            <pc:sldMk cId="1924743549" sldId="1002"/>
            <ac:spMk id="23" creationId="{19415931-23AD-DCA0-C0D5-92392313B92A}"/>
          </ac:spMkLst>
        </pc:spChg>
        <pc:grpChg chg="del">
          <ac:chgData name="José Romualdo Costa Filho" userId="a811325af1610333" providerId="LiveId" clId="{3FA7B5A5-D82F-4303-8F73-2584E4424F0A}" dt="2023-02-09T22:24:47.733" v="36" actId="478"/>
          <ac:grpSpMkLst>
            <pc:docMk/>
            <pc:sldMk cId="1924743549" sldId="1002"/>
            <ac:grpSpMk id="12" creationId="{31990CF9-03C4-42A3-BA58-4D98984816F4}"/>
          </ac:grpSpMkLst>
        </pc:grpChg>
        <pc:picChg chg="del">
          <ac:chgData name="José Romualdo Costa Filho" userId="a811325af1610333" providerId="LiveId" clId="{3FA7B5A5-D82F-4303-8F73-2584E4424F0A}" dt="2023-02-09T22:24:41.602" v="34" actId="478"/>
          <ac:picMkLst>
            <pc:docMk/>
            <pc:sldMk cId="1924743549" sldId="1002"/>
            <ac:picMk id="21" creationId="{D00E0DBC-A5C8-4A0A-A407-33216ED22378}"/>
          </ac:picMkLst>
        </pc:picChg>
      </pc:sldChg>
      <pc:sldChg chg="delSp add mod">
        <pc:chgData name="José Romualdo Costa Filho" userId="a811325af1610333" providerId="LiveId" clId="{3FA7B5A5-D82F-4303-8F73-2584E4424F0A}" dt="2023-02-09T22:24:56.987" v="38" actId="478"/>
        <pc:sldMkLst>
          <pc:docMk/>
          <pc:sldMk cId="3434608024" sldId="1003"/>
        </pc:sldMkLst>
        <pc:grpChg chg="del">
          <ac:chgData name="José Romualdo Costa Filho" userId="a811325af1610333" providerId="LiveId" clId="{3FA7B5A5-D82F-4303-8F73-2584E4424F0A}" dt="2023-02-09T22:24:53.867" v="37" actId="478"/>
          <ac:grpSpMkLst>
            <pc:docMk/>
            <pc:sldMk cId="3434608024" sldId="1003"/>
            <ac:grpSpMk id="12" creationId="{31990CF9-03C4-42A3-BA58-4D98984816F4}"/>
          </ac:grpSpMkLst>
        </pc:grpChg>
        <pc:picChg chg="del">
          <ac:chgData name="José Romualdo Costa Filho" userId="a811325af1610333" providerId="LiveId" clId="{3FA7B5A5-D82F-4303-8F73-2584E4424F0A}" dt="2023-02-09T22:24:56.987" v="38" actId="478"/>
          <ac:picMkLst>
            <pc:docMk/>
            <pc:sldMk cId="3434608024" sldId="1003"/>
            <ac:picMk id="21" creationId="{D00E0DBC-A5C8-4A0A-A407-33216ED22378}"/>
          </ac:picMkLst>
        </pc:picChg>
      </pc:sldChg>
      <pc:sldChg chg="delSp add mod">
        <pc:chgData name="José Romualdo Costa Filho" userId="a811325af1610333" providerId="LiveId" clId="{3FA7B5A5-D82F-4303-8F73-2584E4424F0A}" dt="2023-02-09T22:25:02.362" v="40" actId="478"/>
        <pc:sldMkLst>
          <pc:docMk/>
          <pc:sldMk cId="2466907831" sldId="1004"/>
        </pc:sldMkLst>
        <pc:grpChg chg="del">
          <ac:chgData name="José Romualdo Costa Filho" userId="a811325af1610333" providerId="LiveId" clId="{3FA7B5A5-D82F-4303-8F73-2584E4424F0A}" dt="2023-02-09T22:25:00.282" v="39" actId="478"/>
          <ac:grpSpMkLst>
            <pc:docMk/>
            <pc:sldMk cId="2466907831" sldId="1004"/>
            <ac:grpSpMk id="12" creationId="{31990CF9-03C4-42A3-BA58-4D98984816F4}"/>
          </ac:grpSpMkLst>
        </pc:grpChg>
        <pc:picChg chg="del">
          <ac:chgData name="José Romualdo Costa Filho" userId="a811325af1610333" providerId="LiveId" clId="{3FA7B5A5-D82F-4303-8F73-2584E4424F0A}" dt="2023-02-09T22:25:02.362" v="40" actId="478"/>
          <ac:picMkLst>
            <pc:docMk/>
            <pc:sldMk cId="2466907831" sldId="1004"/>
            <ac:picMk id="21" creationId="{D00E0DBC-A5C8-4A0A-A407-33216ED22378}"/>
          </ac:picMkLst>
        </pc:picChg>
      </pc:sldChg>
      <pc:sldChg chg="delSp add mod">
        <pc:chgData name="José Romualdo Costa Filho" userId="a811325af1610333" providerId="LiveId" clId="{3FA7B5A5-D82F-4303-8F73-2584E4424F0A}" dt="2023-02-09T22:25:21.037" v="44" actId="478"/>
        <pc:sldMkLst>
          <pc:docMk/>
          <pc:sldMk cId="124249542" sldId="1005"/>
        </pc:sldMkLst>
        <pc:grpChg chg="del">
          <ac:chgData name="José Romualdo Costa Filho" userId="a811325af1610333" providerId="LiveId" clId="{3FA7B5A5-D82F-4303-8F73-2584E4424F0A}" dt="2023-02-09T22:25:21.037" v="44" actId="478"/>
          <ac:grpSpMkLst>
            <pc:docMk/>
            <pc:sldMk cId="124249542" sldId="1005"/>
            <ac:grpSpMk id="12" creationId="{31990CF9-03C4-42A3-BA58-4D98984816F4}"/>
          </ac:grpSpMkLst>
        </pc:grpChg>
        <pc:picChg chg="del">
          <ac:chgData name="José Romualdo Costa Filho" userId="a811325af1610333" providerId="LiveId" clId="{3FA7B5A5-D82F-4303-8F73-2584E4424F0A}" dt="2023-02-09T22:25:07.683" v="41" actId="478"/>
          <ac:picMkLst>
            <pc:docMk/>
            <pc:sldMk cId="124249542" sldId="1005"/>
            <ac:picMk id="21" creationId="{D00E0DBC-A5C8-4A0A-A407-33216ED22378}"/>
          </ac:picMkLst>
        </pc:picChg>
      </pc:sldChg>
      <pc:sldChg chg="delSp add mod">
        <pc:chgData name="José Romualdo Costa Filho" userId="a811325af1610333" providerId="LiveId" clId="{3FA7B5A5-D82F-4303-8F73-2584E4424F0A}" dt="2023-02-09T22:25:14.735" v="43" actId="478"/>
        <pc:sldMkLst>
          <pc:docMk/>
          <pc:sldMk cId="1892071460" sldId="1006"/>
        </pc:sldMkLst>
        <pc:grpChg chg="del">
          <ac:chgData name="José Romualdo Costa Filho" userId="a811325af1610333" providerId="LiveId" clId="{3FA7B5A5-D82F-4303-8F73-2584E4424F0A}" dt="2023-02-09T22:25:14.735" v="43" actId="478"/>
          <ac:grpSpMkLst>
            <pc:docMk/>
            <pc:sldMk cId="1892071460" sldId="1006"/>
            <ac:grpSpMk id="12" creationId="{31990CF9-03C4-42A3-BA58-4D98984816F4}"/>
          </ac:grpSpMkLst>
        </pc:grpChg>
        <pc:picChg chg="del">
          <ac:chgData name="José Romualdo Costa Filho" userId="a811325af1610333" providerId="LiveId" clId="{3FA7B5A5-D82F-4303-8F73-2584E4424F0A}" dt="2023-02-09T22:25:10.822" v="42" actId="478"/>
          <ac:picMkLst>
            <pc:docMk/>
            <pc:sldMk cId="1892071460" sldId="1006"/>
            <ac:picMk id="21" creationId="{D00E0DBC-A5C8-4A0A-A407-33216ED22378}"/>
          </ac:picMkLst>
        </pc:picChg>
      </pc:sldChg>
      <pc:sldChg chg="delSp add mod">
        <pc:chgData name="José Romualdo Costa Filho" userId="a811325af1610333" providerId="LiveId" clId="{3FA7B5A5-D82F-4303-8F73-2584E4424F0A}" dt="2023-02-09T22:25:57.369" v="46" actId="478"/>
        <pc:sldMkLst>
          <pc:docMk/>
          <pc:sldMk cId="3444980924" sldId="1007"/>
        </pc:sldMkLst>
        <pc:grpChg chg="del">
          <ac:chgData name="José Romualdo Costa Filho" userId="a811325af1610333" providerId="LiveId" clId="{3FA7B5A5-D82F-4303-8F73-2584E4424F0A}" dt="2023-02-09T22:25:54.159" v="45" actId="478"/>
          <ac:grpSpMkLst>
            <pc:docMk/>
            <pc:sldMk cId="3444980924" sldId="1007"/>
            <ac:grpSpMk id="12" creationId="{31990CF9-03C4-42A3-BA58-4D98984816F4}"/>
          </ac:grpSpMkLst>
        </pc:grpChg>
        <pc:picChg chg="del">
          <ac:chgData name="José Romualdo Costa Filho" userId="a811325af1610333" providerId="LiveId" clId="{3FA7B5A5-D82F-4303-8F73-2584E4424F0A}" dt="2023-02-09T22:25:57.369" v="46" actId="478"/>
          <ac:picMkLst>
            <pc:docMk/>
            <pc:sldMk cId="3444980924" sldId="1007"/>
            <ac:picMk id="21" creationId="{D00E0DBC-A5C8-4A0A-A407-33216ED22378}"/>
          </ac:picMkLst>
        </pc:picChg>
      </pc:sldChg>
      <pc:sldChg chg="delSp add mod">
        <pc:chgData name="José Romualdo Costa Filho" userId="a811325af1610333" providerId="LiveId" clId="{3FA7B5A5-D82F-4303-8F73-2584E4424F0A}" dt="2023-02-09T22:26:03.040" v="48" actId="478"/>
        <pc:sldMkLst>
          <pc:docMk/>
          <pc:sldMk cId="4024880914" sldId="1008"/>
        </pc:sldMkLst>
        <pc:grpChg chg="del">
          <ac:chgData name="José Romualdo Costa Filho" userId="a811325af1610333" providerId="LiveId" clId="{3FA7B5A5-D82F-4303-8F73-2584E4424F0A}" dt="2023-02-09T22:26:01.092" v="47" actId="478"/>
          <ac:grpSpMkLst>
            <pc:docMk/>
            <pc:sldMk cId="4024880914" sldId="1008"/>
            <ac:grpSpMk id="12" creationId="{31990CF9-03C4-42A3-BA58-4D98984816F4}"/>
          </ac:grpSpMkLst>
        </pc:grpChg>
        <pc:picChg chg="del">
          <ac:chgData name="José Romualdo Costa Filho" userId="a811325af1610333" providerId="LiveId" clId="{3FA7B5A5-D82F-4303-8F73-2584E4424F0A}" dt="2023-02-09T22:26:03.040" v="48" actId="478"/>
          <ac:picMkLst>
            <pc:docMk/>
            <pc:sldMk cId="4024880914" sldId="1008"/>
            <ac:picMk id="21" creationId="{D00E0DBC-A5C8-4A0A-A407-33216ED22378}"/>
          </ac:picMkLst>
        </pc:picChg>
      </pc:sldChg>
      <pc:sldChg chg="delSp add mod">
        <pc:chgData name="José Romualdo Costa Filho" userId="a811325af1610333" providerId="LiveId" clId="{3FA7B5A5-D82F-4303-8F73-2584E4424F0A}" dt="2023-02-09T22:26:12.271" v="50" actId="478"/>
        <pc:sldMkLst>
          <pc:docMk/>
          <pc:sldMk cId="3884935942" sldId="1009"/>
        </pc:sldMkLst>
        <pc:grpChg chg="del">
          <ac:chgData name="José Romualdo Costa Filho" userId="a811325af1610333" providerId="LiveId" clId="{3FA7B5A5-D82F-4303-8F73-2584E4424F0A}" dt="2023-02-09T22:26:06.320" v="49" actId="478"/>
          <ac:grpSpMkLst>
            <pc:docMk/>
            <pc:sldMk cId="3884935942" sldId="1009"/>
            <ac:grpSpMk id="12" creationId="{31990CF9-03C4-42A3-BA58-4D98984816F4}"/>
          </ac:grpSpMkLst>
        </pc:grpChg>
        <pc:picChg chg="del">
          <ac:chgData name="José Romualdo Costa Filho" userId="a811325af1610333" providerId="LiveId" clId="{3FA7B5A5-D82F-4303-8F73-2584E4424F0A}" dt="2023-02-09T22:26:12.271" v="50" actId="478"/>
          <ac:picMkLst>
            <pc:docMk/>
            <pc:sldMk cId="3884935942" sldId="1009"/>
            <ac:picMk id="21" creationId="{D00E0DBC-A5C8-4A0A-A407-33216ED22378}"/>
          </ac:picMkLst>
        </pc:picChg>
      </pc:sldChg>
      <pc:sldChg chg="add del">
        <pc:chgData name="José Romualdo Costa Filho" userId="a811325af1610333" providerId="LiveId" clId="{3FA7B5A5-D82F-4303-8F73-2584E4424F0A}" dt="2023-02-09T22:23:41.282" v="10" actId="47"/>
        <pc:sldMkLst>
          <pc:docMk/>
          <pc:sldMk cId="1731942115" sldId="1010"/>
        </pc:sldMkLst>
      </pc:sldChg>
      <pc:sldChg chg="addSp delSp modSp add mod ord">
        <pc:chgData name="José Romualdo Costa Filho" userId="a811325af1610333" providerId="LiveId" clId="{3FA7B5A5-D82F-4303-8F73-2584E4424F0A}" dt="2023-02-09T22:24:20.976" v="31" actId="1076"/>
        <pc:sldMkLst>
          <pc:docMk/>
          <pc:sldMk cId="2172219009" sldId="1010"/>
        </pc:sldMkLst>
        <pc:spChg chg="add mod">
          <ac:chgData name="José Romualdo Costa Filho" userId="a811325af1610333" providerId="LiveId" clId="{3FA7B5A5-D82F-4303-8F73-2584E4424F0A}" dt="2023-02-09T22:24:20.976" v="31" actId="1076"/>
          <ac:spMkLst>
            <pc:docMk/>
            <pc:sldMk cId="2172219009" sldId="1010"/>
            <ac:spMk id="2" creationId="{CC6587D4-A493-289F-291E-9A1D5E5A5F11}"/>
          </ac:spMkLst>
        </pc:spChg>
        <pc:spChg chg="mod">
          <ac:chgData name="José Romualdo Costa Filho" userId="a811325af1610333" providerId="LiveId" clId="{3FA7B5A5-D82F-4303-8F73-2584E4424F0A}" dt="2023-02-09T22:24:03.328" v="26" actId="20577"/>
          <ac:spMkLst>
            <pc:docMk/>
            <pc:sldMk cId="2172219009" sldId="1010"/>
            <ac:spMk id="145" creationId="{00000000-0000-0000-0000-000000000000}"/>
          </ac:spMkLst>
        </pc:spChg>
        <pc:picChg chg="del">
          <ac:chgData name="José Romualdo Costa Filho" userId="a811325af1610333" providerId="LiveId" clId="{3FA7B5A5-D82F-4303-8F73-2584E4424F0A}" dt="2023-02-09T22:23:48.550" v="14" actId="478"/>
          <ac:picMkLst>
            <pc:docMk/>
            <pc:sldMk cId="2172219009" sldId="1010"/>
            <ac:picMk id="146" creationId="{00000000-0000-0000-0000-000000000000}"/>
          </ac:picMkLst>
        </pc:picChg>
        <pc:picChg chg="del">
          <ac:chgData name="José Romualdo Costa Filho" userId="a811325af1610333" providerId="LiveId" clId="{3FA7B5A5-D82F-4303-8F73-2584E4424F0A}" dt="2023-02-09T22:23:50.276" v="15" actId="478"/>
          <ac:picMkLst>
            <pc:docMk/>
            <pc:sldMk cId="2172219009" sldId="1010"/>
            <ac:picMk id="147" creationId="{00000000-0000-0000-0000-000000000000}"/>
          </ac:picMkLst>
        </pc:picChg>
        <pc:picChg chg="del">
          <ac:chgData name="José Romualdo Costa Filho" userId="a811325af1610333" providerId="LiveId" clId="{3FA7B5A5-D82F-4303-8F73-2584E4424F0A}" dt="2023-02-09T22:23:52.555" v="16" actId="478"/>
          <ac:picMkLst>
            <pc:docMk/>
            <pc:sldMk cId="2172219009" sldId="1010"/>
            <ac:picMk id="148" creationId="{00000000-0000-0000-0000-000000000000}"/>
          </ac:picMkLst>
        </pc:picChg>
      </pc:sldChg>
      <pc:sldMasterChg chg="delSldLayout">
        <pc:chgData name="José Romualdo Costa Filho" userId="a811325af1610333" providerId="LiveId" clId="{3FA7B5A5-D82F-4303-8F73-2584E4424F0A}" dt="2023-02-09T22:24:22.736" v="32" actId="47"/>
        <pc:sldMasterMkLst>
          <pc:docMk/>
          <pc:sldMasterMk cId="0" sldId="2147483651"/>
        </pc:sldMasterMkLst>
        <pc:sldLayoutChg chg="del">
          <pc:chgData name="José Romualdo Costa Filho" userId="a811325af1610333" providerId="LiveId" clId="{3FA7B5A5-D82F-4303-8F73-2584E4424F0A}" dt="2023-02-09T22:24:22.736" v="32" actId="47"/>
          <pc:sldLayoutMkLst>
            <pc:docMk/>
            <pc:sldMasterMk cId="0" sldId="2147483651"/>
            <pc:sldLayoutMk cId="506312841" sldId="21474836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baragao/solid-s-r-p-single-responsibility-principle-2760ff4a7edc" TargetMode="External"/><Relationship Id="rId7" Type="http://schemas.openxmlformats.org/officeDocument/2006/relationships/hyperlink" Target="https://medium.com/@tbaragao/solid-d-i-p-dependency-inversion-principle-e87527f8d0b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edium.com/@tbaragao/solid-i-s-p-interface-segregation-principle-c0b25d7dccf9" TargetMode="External"/><Relationship Id="rId5" Type="http://schemas.openxmlformats.org/officeDocument/2006/relationships/hyperlink" Target="https://medium.com/@tbaragao/solid-l-s-p-liskov-substitution-principle-3a31c3a7b49e" TargetMode="External"/><Relationship Id="rId4" Type="http://schemas.openxmlformats.org/officeDocument/2006/relationships/hyperlink" Target="https://medium.com/@tbaragao/solid-ocp-open-closed-principle-600be0382244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baragao/solid-s-r-p-single-responsibility-principle-2760ff4a7edc" TargetMode="External"/><Relationship Id="rId7" Type="http://schemas.openxmlformats.org/officeDocument/2006/relationships/hyperlink" Target="https://medium.com/@tbaragao/solid-d-i-p-dependency-inversion-principle-e87527f8d0b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edium.com/@tbaragao/solid-i-s-p-interface-segregation-principle-c0b25d7dccf9" TargetMode="External"/><Relationship Id="rId5" Type="http://schemas.openxmlformats.org/officeDocument/2006/relationships/hyperlink" Target="https://medium.com/@tbaragao/solid-l-s-p-liskov-substitution-principle-3a31c3a7b49e" TargetMode="External"/><Relationship Id="rId4" Type="http://schemas.openxmlformats.org/officeDocument/2006/relationships/hyperlink" Target="https://medium.com/@tbaragao/solid-ocp-open-closed-principle-600be0382244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Tem algo que podemos fazer para aprender mais rápido?</a:t>
            </a:r>
            <a:endParaRPr/>
          </a:p>
        </p:txBody>
      </p:sp>
      <p:sp>
        <p:nvSpPr>
          <p:cNvPr id="129" name="Google Shape;1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Comentar preço e o que aborda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 para que estudamos tudo isso?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SRP - </a:t>
            </a:r>
            <a:r>
              <a:rPr lang="en-US" sz="1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Single responsibility principle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 da Responsabilidade Única - Uma classe deve ter um, e somente um, motivo para mudar.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OCP - </a:t>
            </a:r>
            <a:r>
              <a:rPr lang="en-US" sz="1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Open/closed principle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 do Aberto/Fechado - Você deve ser capaz de estender um comportamento de uma classe sem a necessidade de modificá-lo.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LSP - </a:t>
            </a:r>
            <a:r>
              <a:rPr lang="en-US" sz="1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Liskov substitution principle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 da substituição de Liskov - As classes derivadas devem ser substituíveis por suas classes bases.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ISP - </a:t>
            </a:r>
            <a:r>
              <a:rPr lang="en-US" sz="1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Interface segregation principle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 da segregação de interfaces - Muitas interfaces específicas são melhores do que uma interface única geral.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DIP - </a:t>
            </a:r>
            <a:r>
              <a:rPr lang="en-US" sz="1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Dependency inversion principle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 da inversão de dependência - Dependa de abstrações e não de implementações.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Mas, para sermos bom no mercado, precisamos ter os conceitos bem consolidados</a:t>
            </a:r>
            <a:endParaRPr/>
          </a:p>
        </p:txBody>
      </p:sp>
      <p:sp>
        <p:nvSpPr>
          <p:cNvPr id="152" name="Google Shape;15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Comentar preço e o que aborda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 para que estudamos tudo isso?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SRP - </a:t>
            </a:r>
            <a:r>
              <a:rPr lang="en-US" sz="1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Single responsibility principle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 da Responsabilidade Única - Uma classe deve ter um, e somente um, motivo para mudar.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OCP - </a:t>
            </a:r>
            <a:r>
              <a:rPr lang="en-US" sz="1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Open/closed principle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 do Aberto/Fechado - Você deve ser capaz de estender um comportamento de uma classe sem a necessidade de modificá-lo.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LSP - </a:t>
            </a:r>
            <a:r>
              <a:rPr lang="en-US" sz="1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Liskov substitution principle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 da substituição de Liskov - As classes derivadas devem ser substituíveis por suas classes bases.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ISP - </a:t>
            </a:r>
            <a:r>
              <a:rPr lang="en-US" sz="1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Interface segregation principle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 da segregação de interfaces - Muitas interfaces específicas são melhores do que uma interface única geral.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DIP - </a:t>
            </a:r>
            <a:r>
              <a:rPr lang="en-US" sz="1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Dependency inversion principle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 da inversão de dependência - Dependa de abstrações e não de implementações.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9372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ço Reservado para Imagem de Slide 1">
            <a:extLst>
              <a:ext uri="{FF2B5EF4-FFF2-40B4-BE49-F238E27FC236}">
                <a16:creationId xmlns:a16="http://schemas.microsoft.com/office/drawing/2014/main" id="{4A3C972E-C627-4098-AAF6-861AAD8A3B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Espaço Reservado para Anotações 2">
            <a:extLst>
              <a:ext uri="{FF2B5EF4-FFF2-40B4-BE49-F238E27FC236}">
                <a16:creationId xmlns:a16="http://schemas.microsoft.com/office/drawing/2014/main" id="{803D13F4-F1ED-4203-9398-7C97DD47C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dirty="0"/>
          </a:p>
        </p:txBody>
      </p:sp>
      <p:sp>
        <p:nvSpPr>
          <p:cNvPr id="52228" name="Espaço Reservado para Número de Slide 3">
            <a:extLst>
              <a:ext uri="{FF2B5EF4-FFF2-40B4-BE49-F238E27FC236}">
                <a16:creationId xmlns:a16="http://schemas.microsoft.com/office/drawing/2014/main" id="{BA3E8A21-A727-48C6-A793-C610275CF2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22" indent="-285739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7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40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22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505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687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8871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053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3F9C7CD-FBB4-405F-A3C2-270AFFADB2F8}" type="slidenum">
              <a:rPr lang="pt-BR" altLang="pt-BR" smtClean="0">
                <a:latin typeface="Calibri" panose="020F0502020204030204" pitchFamily="34" charset="0"/>
              </a:rPr>
              <a:pPr/>
              <a:t>16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12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ço Reservado para Imagem de Slide 1">
            <a:extLst>
              <a:ext uri="{FF2B5EF4-FFF2-40B4-BE49-F238E27FC236}">
                <a16:creationId xmlns:a16="http://schemas.microsoft.com/office/drawing/2014/main" id="{4A3C972E-C627-4098-AAF6-861AAD8A3B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Espaço Reservado para Anotações 2">
            <a:extLst>
              <a:ext uri="{FF2B5EF4-FFF2-40B4-BE49-F238E27FC236}">
                <a16:creationId xmlns:a16="http://schemas.microsoft.com/office/drawing/2014/main" id="{803D13F4-F1ED-4203-9398-7C97DD47C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dirty="0"/>
          </a:p>
        </p:txBody>
      </p:sp>
      <p:sp>
        <p:nvSpPr>
          <p:cNvPr id="52228" name="Espaço Reservado para Número de Slide 3">
            <a:extLst>
              <a:ext uri="{FF2B5EF4-FFF2-40B4-BE49-F238E27FC236}">
                <a16:creationId xmlns:a16="http://schemas.microsoft.com/office/drawing/2014/main" id="{BA3E8A21-A727-48C6-A793-C610275CF2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22" indent="-285739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7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40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22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505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687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8871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053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3F9C7CD-FBB4-405F-A3C2-270AFFADB2F8}" type="slidenum">
              <a:rPr lang="pt-BR" altLang="pt-BR" smtClean="0">
                <a:latin typeface="Calibri" panose="020F0502020204030204" pitchFamily="34" charset="0"/>
              </a:rPr>
              <a:pPr/>
              <a:t>17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798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ço Reservado para Imagem de Slide 1">
            <a:extLst>
              <a:ext uri="{FF2B5EF4-FFF2-40B4-BE49-F238E27FC236}">
                <a16:creationId xmlns:a16="http://schemas.microsoft.com/office/drawing/2014/main" id="{4A3C972E-C627-4098-AAF6-861AAD8A3B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Espaço Reservado para Anotações 2">
            <a:extLst>
              <a:ext uri="{FF2B5EF4-FFF2-40B4-BE49-F238E27FC236}">
                <a16:creationId xmlns:a16="http://schemas.microsoft.com/office/drawing/2014/main" id="{803D13F4-F1ED-4203-9398-7C97DD47C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dirty="0"/>
          </a:p>
        </p:txBody>
      </p:sp>
      <p:sp>
        <p:nvSpPr>
          <p:cNvPr id="52228" name="Espaço Reservado para Número de Slide 3">
            <a:extLst>
              <a:ext uri="{FF2B5EF4-FFF2-40B4-BE49-F238E27FC236}">
                <a16:creationId xmlns:a16="http://schemas.microsoft.com/office/drawing/2014/main" id="{BA3E8A21-A727-48C6-A793-C610275CF2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22" indent="-285739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7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40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22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505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687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8871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053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3F9C7CD-FBB4-405F-A3C2-270AFFADB2F8}" type="slidenum">
              <a:rPr lang="pt-BR" altLang="pt-BR" smtClean="0">
                <a:latin typeface="Calibri" panose="020F0502020204030204" pitchFamily="34" charset="0"/>
              </a:rPr>
              <a:pPr/>
              <a:t>18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22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ço Reservado para Imagem de Slide 1">
            <a:extLst>
              <a:ext uri="{FF2B5EF4-FFF2-40B4-BE49-F238E27FC236}">
                <a16:creationId xmlns:a16="http://schemas.microsoft.com/office/drawing/2014/main" id="{4A3C972E-C627-4098-AAF6-861AAD8A3B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Espaço Reservado para Anotações 2">
            <a:extLst>
              <a:ext uri="{FF2B5EF4-FFF2-40B4-BE49-F238E27FC236}">
                <a16:creationId xmlns:a16="http://schemas.microsoft.com/office/drawing/2014/main" id="{803D13F4-F1ED-4203-9398-7C97DD47C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dirty="0"/>
          </a:p>
        </p:txBody>
      </p:sp>
      <p:sp>
        <p:nvSpPr>
          <p:cNvPr id="52228" name="Espaço Reservado para Número de Slide 3">
            <a:extLst>
              <a:ext uri="{FF2B5EF4-FFF2-40B4-BE49-F238E27FC236}">
                <a16:creationId xmlns:a16="http://schemas.microsoft.com/office/drawing/2014/main" id="{BA3E8A21-A727-48C6-A793-C610275CF2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22" indent="-285739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7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40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22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505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687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8871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053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3F9C7CD-FBB4-405F-A3C2-270AFFADB2F8}" type="slidenum">
              <a:rPr lang="pt-BR" altLang="pt-BR" smtClean="0">
                <a:latin typeface="Calibri" panose="020F0502020204030204" pitchFamily="34" charset="0"/>
              </a:rPr>
              <a:pPr/>
              <a:t>19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87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ço Reservado para Imagem de Slide 1">
            <a:extLst>
              <a:ext uri="{FF2B5EF4-FFF2-40B4-BE49-F238E27FC236}">
                <a16:creationId xmlns:a16="http://schemas.microsoft.com/office/drawing/2014/main" id="{4A3C972E-C627-4098-AAF6-861AAD8A3B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Espaço Reservado para Anotações 2">
            <a:extLst>
              <a:ext uri="{FF2B5EF4-FFF2-40B4-BE49-F238E27FC236}">
                <a16:creationId xmlns:a16="http://schemas.microsoft.com/office/drawing/2014/main" id="{803D13F4-F1ED-4203-9398-7C97DD47C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dirty="0"/>
          </a:p>
        </p:txBody>
      </p:sp>
      <p:sp>
        <p:nvSpPr>
          <p:cNvPr id="52228" name="Espaço Reservado para Número de Slide 3">
            <a:extLst>
              <a:ext uri="{FF2B5EF4-FFF2-40B4-BE49-F238E27FC236}">
                <a16:creationId xmlns:a16="http://schemas.microsoft.com/office/drawing/2014/main" id="{BA3E8A21-A727-48C6-A793-C610275CF2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22" indent="-285739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7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40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22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505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687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8871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053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3F9C7CD-FBB4-405F-A3C2-270AFFADB2F8}" type="slidenum">
              <a:rPr lang="pt-BR" altLang="pt-BR" smtClean="0">
                <a:latin typeface="Calibri" panose="020F0502020204030204" pitchFamily="34" charset="0"/>
              </a:rPr>
              <a:pPr/>
              <a:t>20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403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" name="Google Shape;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ço Reservado para Imagem de Slide 1">
            <a:extLst>
              <a:ext uri="{FF2B5EF4-FFF2-40B4-BE49-F238E27FC236}">
                <a16:creationId xmlns:a16="http://schemas.microsoft.com/office/drawing/2014/main" id="{4A3C972E-C627-4098-AAF6-861AAD8A3B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Espaço Reservado para Anotações 2">
            <a:extLst>
              <a:ext uri="{FF2B5EF4-FFF2-40B4-BE49-F238E27FC236}">
                <a16:creationId xmlns:a16="http://schemas.microsoft.com/office/drawing/2014/main" id="{803D13F4-F1ED-4203-9398-7C97DD47C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dirty="0"/>
          </a:p>
        </p:txBody>
      </p:sp>
      <p:sp>
        <p:nvSpPr>
          <p:cNvPr id="52228" name="Espaço Reservado para Número de Slide 3">
            <a:extLst>
              <a:ext uri="{FF2B5EF4-FFF2-40B4-BE49-F238E27FC236}">
                <a16:creationId xmlns:a16="http://schemas.microsoft.com/office/drawing/2014/main" id="{BA3E8A21-A727-48C6-A793-C610275CF2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22" indent="-285739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7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40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22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505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687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8871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053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3F9C7CD-FBB4-405F-A3C2-270AFFADB2F8}" type="slidenum">
              <a:rPr lang="pt-BR" altLang="pt-BR" smtClean="0">
                <a:latin typeface="Calibri" panose="020F0502020204030204" pitchFamily="34" charset="0"/>
              </a:rPr>
              <a:pPr/>
              <a:t>21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284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ço Reservado para Imagem de Slide 1">
            <a:extLst>
              <a:ext uri="{FF2B5EF4-FFF2-40B4-BE49-F238E27FC236}">
                <a16:creationId xmlns:a16="http://schemas.microsoft.com/office/drawing/2014/main" id="{4A3C972E-C627-4098-AAF6-861AAD8A3B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Espaço Reservado para Anotações 2">
            <a:extLst>
              <a:ext uri="{FF2B5EF4-FFF2-40B4-BE49-F238E27FC236}">
                <a16:creationId xmlns:a16="http://schemas.microsoft.com/office/drawing/2014/main" id="{803D13F4-F1ED-4203-9398-7C97DD47C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dirty="0"/>
          </a:p>
        </p:txBody>
      </p:sp>
      <p:sp>
        <p:nvSpPr>
          <p:cNvPr id="52228" name="Espaço Reservado para Número de Slide 3">
            <a:extLst>
              <a:ext uri="{FF2B5EF4-FFF2-40B4-BE49-F238E27FC236}">
                <a16:creationId xmlns:a16="http://schemas.microsoft.com/office/drawing/2014/main" id="{BA3E8A21-A727-48C6-A793-C610275CF2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22" indent="-285739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7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40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22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505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687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8871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053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3F9C7CD-FBB4-405F-A3C2-270AFFADB2F8}" type="slidenum">
              <a:rPr lang="pt-BR" altLang="pt-BR" smtClean="0">
                <a:latin typeface="Calibri" panose="020F0502020204030204" pitchFamily="34" charset="0"/>
              </a:rPr>
              <a:pPr/>
              <a:t>22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593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ço Reservado para Imagem de Slide 1">
            <a:extLst>
              <a:ext uri="{FF2B5EF4-FFF2-40B4-BE49-F238E27FC236}">
                <a16:creationId xmlns:a16="http://schemas.microsoft.com/office/drawing/2014/main" id="{4A3C972E-C627-4098-AAF6-861AAD8A3B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Espaço Reservado para Anotações 2">
            <a:extLst>
              <a:ext uri="{FF2B5EF4-FFF2-40B4-BE49-F238E27FC236}">
                <a16:creationId xmlns:a16="http://schemas.microsoft.com/office/drawing/2014/main" id="{803D13F4-F1ED-4203-9398-7C97DD47C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dirty="0"/>
          </a:p>
        </p:txBody>
      </p:sp>
      <p:sp>
        <p:nvSpPr>
          <p:cNvPr id="52228" name="Espaço Reservado para Número de Slide 3">
            <a:extLst>
              <a:ext uri="{FF2B5EF4-FFF2-40B4-BE49-F238E27FC236}">
                <a16:creationId xmlns:a16="http://schemas.microsoft.com/office/drawing/2014/main" id="{BA3E8A21-A727-48C6-A793-C610275CF2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22" indent="-285739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7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40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22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505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687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8871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053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3F9C7CD-FBB4-405F-A3C2-270AFFADB2F8}" type="slidenum">
              <a:rPr lang="pt-BR" altLang="pt-BR" smtClean="0">
                <a:latin typeface="Calibri" panose="020F0502020204030204" pitchFamily="34" charset="0"/>
              </a:rPr>
              <a:pPr/>
              <a:t>23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27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ço Reservado para Imagem de Slide 1">
            <a:extLst>
              <a:ext uri="{FF2B5EF4-FFF2-40B4-BE49-F238E27FC236}">
                <a16:creationId xmlns:a16="http://schemas.microsoft.com/office/drawing/2014/main" id="{4A3C972E-C627-4098-AAF6-861AAD8A3B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Espaço Reservado para Anotações 2">
            <a:extLst>
              <a:ext uri="{FF2B5EF4-FFF2-40B4-BE49-F238E27FC236}">
                <a16:creationId xmlns:a16="http://schemas.microsoft.com/office/drawing/2014/main" id="{803D13F4-F1ED-4203-9398-7C97DD47C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dirty="0"/>
          </a:p>
        </p:txBody>
      </p:sp>
      <p:sp>
        <p:nvSpPr>
          <p:cNvPr id="52228" name="Espaço Reservado para Número de Slide 3">
            <a:extLst>
              <a:ext uri="{FF2B5EF4-FFF2-40B4-BE49-F238E27FC236}">
                <a16:creationId xmlns:a16="http://schemas.microsoft.com/office/drawing/2014/main" id="{BA3E8A21-A727-48C6-A793-C610275CF2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22" indent="-285739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7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40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22" indent="-22859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505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687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8871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053" indent="-228591" defTabSz="4571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3F9C7CD-FBB4-405F-A3C2-270AFFADB2F8}" type="slidenum">
              <a:rPr lang="pt-BR" altLang="pt-BR" smtClean="0">
                <a:latin typeface="Calibri" panose="020F0502020204030204" pitchFamily="34" charset="0"/>
              </a:rPr>
              <a:pPr/>
              <a:t>24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564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URL – Uniform Resource Locator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URN – Uniform Resource Name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URI – Uniform Resource Identifier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Exemplificar com o mercado</a:t>
            </a:r>
            <a:endParaRPr/>
          </a:p>
        </p:txBody>
      </p:sp>
      <p:sp>
        <p:nvSpPr>
          <p:cNvPr id="238" name="Google Shape;23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Comentar sobre diferença da FIAP no mercado de trabalho</a:t>
            </a:r>
            <a:endParaRPr/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Mercado iterativo, profissionais relacionados se encontram</a:t>
            </a:r>
            <a:endParaRPr/>
          </a:p>
        </p:txBody>
      </p:sp>
      <p:sp>
        <p:nvSpPr>
          <p:cNvPr id="82" name="Google Shape;8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Explicar o porque de cada parte grifada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 para alcançar isso, o que aprenderemos?</a:t>
            </a:r>
            <a:endParaRPr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e88d9d52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Explicar o porque de cada parte grifada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 para alcançar isso, o que aprenderemos?</a:t>
            </a:r>
            <a:endParaRPr/>
          </a:p>
        </p:txBody>
      </p:sp>
      <p:sp>
        <p:nvSpPr>
          <p:cNvPr id="101" name="Google Shape;101;g6e88d9d52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Comentar utilização no mercado</a:t>
            </a:r>
            <a:endParaRPr/>
          </a:p>
        </p:txBody>
      </p:sp>
      <p:sp>
        <p:nvSpPr>
          <p:cNvPr id="108" name="Google Shape;10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None/>
              <a:defRPr sz="25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547788" y="1340768"/>
            <a:ext cx="8139012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»"/>
              <a:defRPr sz="24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0" y="6141017"/>
            <a:ext cx="8326525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 – Aula Inaugural</a:t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611568" y="480223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 txBox="1"/>
          <p:nvPr/>
        </p:nvSpPr>
        <p:spPr>
          <a:xfrm>
            <a:off x="35507" y="6566600"/>
            <a:ext cx="692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Prof.º José Romualdo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1_Título e conteúdo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683568" y="274638"/>
            <a:ext cx="8003232" cy="70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None/>
              <a:defRPr sz="24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547788" y="1340768"/>
            <a:ext cx="8139012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»"/>
              <a:defRPr sz="24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0" y="6141017"/>
            <a:ext cx="8326525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 – Aula Inaugural</a:t>
            </a: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611568" y="480223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 txBox="1"/>
          <p:nvPr/>
        </p:nvSpPr>
        <p:spPr>
          <a:xfrm>
            <a:off x="35507" y="6566600"/>
            <a:ext cx="692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Prof.º José Romualdo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48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547788" y="1600200"/>
            <a:ext cx="813901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»"/>
              <a:defRPr sz="24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>
            <a:spLocks noGrp="1"/>
          </p:cNvSpPr>
          <p:nvPr>
            <p:ph type="title"/>
          </p:nvPr>
        </p:nvSpPr>
        <p:spPr>
          <a:xfrm>
            <a:off x="683568" y="274638"/>
            <a:ext cx="8003232" cy="70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None/>
              <a:defRPr sz="25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4039" y="3081534"/>
            <a:ext cx="5783223" cy="68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 txBox="1">
            <a:spLocks noGrp="1"/>
          </p:cNvSpPr>
          <p:nvPr>
            <p:ph type="title"/>
          </p:nvPr>
        </p:nvSpPr>
        <p:spPr>
          <a:xfrm>
            <a:off x="683568" y="274638"/>
            <a:ext cx="80031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None/>
            </a:pPr>
            <a:r>
              <a:rPr lang="en-US" sz="24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rPr>
              <a:t>Ementa</a:t>
            </a:r>
            <a:endParaRPr sz="2400" b="1" i="0" u="none" strike="noStrike" cap="none">
              <a:solidFill>
                <a:srgbClr val="3030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4"/>
          <p:cNvSpPr txBox="1">
            <a:spLocks noGrp="1"/>
          </p:cNvSpPr>
          <p:nvPr>
            <p:ph type="body" idx="1"/>
          </p:nvPr>
        </p:nvSpPr>
        <p:spPr>
          <a:xfrm>
            <a:off x="547788" y="1264568"/>
            <a:ext cx="8139000" cy="4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Java</a:t>
            </a:r>
            <a:endParaRPr/>
          </a:p>
          <a:p>
            <a: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Web</a:t>
            </a:r>
            <a:endParaRPr/>
          </a:p>
          <a:p>
            <a:pPr marL="914400" marR="0" lvl="1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sz="1800" b="0">
                <a:latin typeface="Arial"/>
                <a:ea typeface="Arial"/>
                <a:cs typeface="Arial"/>
                <a:sym typeface="Arial"/>
              </a:rPr>
              <a:t>JSP e Servlets</a:t>
            </a:r>
            <a:endParaRPr sz="1800" b="0"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sz="1800" b="0">
                <a:latin typeface="Arial"/>
                <a:ea typeface="Arial"/>
                <a:cs typeface="Arial"/>
                <a:sym typeface="Arial"/>
              </a:rPr>
              <a:t>Spring MVC </a:t>
            </a:r>
            <a:endParaRPr sz="1800" b="0"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sz="1800" b="0">
                <a:latin typeface="Arial"/>
                <a:ea typeface="Arial"/>
                <a:cs typeface="Arial"/>
                <a:sym typeface="Arial"/>
              </a:rPr>
              <a:t>TagLib e Expression Languages</a:t>
            </a:r>
            <a:endParaRPr sz="1800" b="0"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-US" sz="1800" b="0">
                <a:latin typeface="Arial"/>
                <a:ea typeface="Arial"/>
                <a:cs typeface="Arial"/>
                <a:sym typeface="Arial"/>
              </a:rPr>
              <a:t>React</a:t>
            </a:r>
            <a:endParaRPr sz="1800" b="0"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800" b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Persistência de dados</a:t>
            </a:r>
            <a:endParaRPr/>
          </a:p>
          <a:p>
            <a:pPr marL="914400" marR="0" lvl="1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sz="1800" b="0">
                <a:latin typeface="Arial"/>
                <a:ea typeface="Arial"/>
                <a:cs typeface="Arial"/>
                <a:sym typeface="Arial"/>
              </a:rPr>
              <a:t>JPA</a:t>
            </a:r>
            <a:endParaRPr sz="1800" b="0"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sz="1800" b="0">
                <a:latin typeface="Arial"/>
                <a:ea typeface="Arial"/>
                <a:cs typeface="Arial"/>
                <a:sym typeface="Arial"/>
              </a:rPr>
              <a:t>Hibernate</a:t>
            </a:r>
            <a:endParaRPr sz="1800" b="0"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sz="1800" b="0">
                <a:latin typeface="Arial"/>
                <a:ea typeface="Arial"/>
                <a:cs typeface="Arial"/>
                <a:sym typeface="Arial"/>
              </a:rPr>
              <a:t>JDBC Template</a:t>
            </a:r>
            <a:endParaRPr/>
          </a:p>
          <a:p>
            <a:pPr marL="1371600" marR="0" lvl="2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800" b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Teste</a:t>
            </a:r>
            <a:endParaRPr/>
          </a:p>
          <a:p>
            <a:pPr marL="914400" marR="0" lvl="1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sz="1800" b="0">
                <a:latin typeface="Arial"/>
                <a:ea typeface="Arial"/>
                <a:cs typeface="Arial"/>
                <a:sym typeface="Arial"/>
              </a:rPr>
              <a:t>Teste Unitários</a:t>
            </a:r>
            <a:endParaRPr sz="1800" b="0"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sz="1800" b="0">
                <a:latin typeface="Arial"/>
                <a:ea typeface="Arial"/>
                <a:cs typeface="Arial"/>
                <a:sym typeface="Arial"/>
              </a:rPr>
              <a:t>Teste de Integração</a:t>
            </a:r>
            <a:endParaRPr sz="1800" b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>
            <a:spLocks noGrp="1"/>
          </p:cNvSpPr>
          <p:nvPr>
            <p:ph type="title"/>
          </p:nvPr>
        </p:nvSpPr>
        <p:spPr>
          <a:xfrm>
            <a:off x="683568" y="274638"/>
            <a:ext cx="80031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None/>
            </a:pPr>
            <a:r>
              <a:rPr lang="en-US" sz="24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rPr>
              <a:t>Ementa</a:t>
            </a:r>
            <a:endParaRPr sz="2400" b="1" i="0" u="none" strike="noStrike" cap="none">
              <a:solidFill>
                <a:srgbClr val="3030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15"/>
          <p:cNvSpPr txBox="1">
            <a:spLocks noGrp="1"/>
          </p:cNvSpPr>
          <p:nvPr>
            <p:ph type="body" idx="1"/>
          </p:nvPr>
        </p:nvSpPr>
        <p:spPr>
          <a:xfrm>
            <a:off x="547800" y="1188376"/>
            <a:ext cx="8139000" cy="45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Java</a:t>
            </a:r>
            <a:endParaRPr dirty="0"/>
          </a:p>
          <a:p>
            <a: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Container Web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Tomcat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13716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Dependências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Maven / Gradle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Injeção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Dependência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Inversão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Controle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Spring / Spring Boot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Serviços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Microsserviços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Rest /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Restfull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Kafka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683568" y="274638"/>
            <a:ext cx="8003232" cy="70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None/>
            </a:pPr>
            <a:r>
              <a:rPr lang="en-US" sz="2400" b="1" i="0" u="none" strike="noStrike" cap="none" dirty="0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rPr>
              <a:t>Suporte </a:t>
            </a:r>
            <a:r>
              <a:rPr lang="en-US" sz="2400" b="1" i="0" u="none" strike="noStrike" cap="none" dirty="0" err="1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rPr>
              <a:t>bibliográfico</a:t>
            </a:r>
            <a:endParaRPr sz="2400" b="1" i="0" u="none" strike="noStrike" cap="none" dirty="0">
              <a:solidFill>
                <a:srgbClr val="3030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" name="Google Shape;13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1143" y="1717322"/>
            <a:ext cx="2367075" cy="3331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568" y="1717326"/>
            <a:ext cx="2367075" cy="3260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98718" y="1717322"/>
            <a:ext cx="2367075" cy="3323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683568" y="274638"/>
            <a:ext cx="80031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None/>
            </a:pPr>
            <a:r>
              <a:rPr lang="en-US" sz="2400" b="1" i="0" u="none" strike="noStrike" cap="none" dirty="0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rPr>
              <a:t>Suporte </a:t>
            </a:r>
            <a:r>
              <a:rPr lang="en-US" sz="2400" b="1" i="0" u="none" strike="noStrike" cap="none" dirty="0" err="1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rPr>
              <a:t>bibliográfico</a:t>
            </a:r>
            <a:endParaRPr sz="2400" b="1" i="0" u="none" strike="noStrike" cap="none" dirty="0">
              <a:solidFill>
                <a:srgbClr val="3030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1698260"/>
            <a:ext cx="2283350" cy="31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0871" y="1650849"/>
            <a:ext cx="2283350" cy="3221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78175" y="1682457"/>
            <a:ext cx="2392463" cy="31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title" idx="4294967295"/>
          </p:nvPr>
        </p:nvSpPr>
        <p:spPr>
          <a:xfrm>
            <a:off x="683568" y="274638"/>
            <a:ext cx="8003232" cy="70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None/>
            </a:pPr>
            <a:r>
              <a:rPr lang="en-US" dirty="0" err="1"/>
              <a:t>Necessidades</a:t>
            </a:r>
            <a:r>
              <a:rPr lang="en-US" dirty="0"/>
              <a:t> do mercado</a:t>
            </a:r>
            <a:endParaRPr dirty="0"/>
          </a:p>
        </p:txBody>
      </p:sp>
      <p:pic>
        <p:nvPicPr>
          <p:cNvPr id="155" name="Google Shape;15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213" y="968542"/>
            <a:ext cx="6944969" cy="449659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/>
        </p:nvSpPr>
        <p:spPr>
          <a:xfrm>
            <a:off x="1145116" y="3062951"/>
            <a:ext cx="13397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Coordenador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1343543" y="2288479"/>
            <a:ext cx="13397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Gerente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1375442" y="3926004"/>
            <a:ext cx="10632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Especialita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3277116" y="1187911"/>
            <a:ext cx="97133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 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4118466" y="1205112"/>
            <a:ext cx="97796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 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2864575" y="3467200"/>
            <a:ext cx="1128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Analista</a:t>
            </a:r>
            <a:endParaRPr sz="12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Qualidade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6700419" y="3756102"/>
            <a:ext cx="133970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Scrum Master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Agile Mater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9388549" y="4189228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5249436" y="1986550"/>
            <a:ext cx="7381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5877891" y="1986550"/>
            <a:ext cx="112891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Analista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Segurança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8"/>
          <p:cNvPicPr preferRelativeResize="0"/>
          <p:nvPr/>
        </p:nvPicPr>
        <p:blipFill rotWithShape="1">
          <a:blip r:embed="rId4">
            <a:alphaModFix/>
          </a:blip>
          <a:srcRect l="2003" t="18270"/>
          <a:stretch/>
        </p:blipFill>
        <p:spPr>
          <a:xfrm>
            <a:off x="3763742" y="4989964"/>
            <a:ext cx="1631607" cy="82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6258" y="4569387"/>
            <a:ext cx="206439" cy="4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5185638" y="5140540"/>
            <a:ext cx="18422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Analista de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Banco ou Dados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2013394" y="5015475"/>
            <a:ext cx="17493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Designer de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User Interface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683568" y="274638"/>
            <a:ext cx="80031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None/>
            </a:pPr>
            <a:r>
              <a:rPr lang="en-US" sz="2400" b="1" i="0" u="none" strike="noStrike" cap="none" dirty="0" err="1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rPr>
              <a:t>Dinâmica</a:t>
            </a:r>
            <a:endParaRPr sz="2400" b="1" i="0" u="none" strike="noStrike" cap="none" dirty="0">
              <a:solidFill>
                <a:srgbClr val="3030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C6587D4-A493-289F-291E-9A1D5E5A5F11}"/>
              </a:ext>
            </a:extLst>
          </p:cNvPr>
          <p:cNvSpPr txBox="1"/>
          <p:nvPr/>
        </p:nvSpPr>
        <p:spPr>
          <a:xfrm>
            <a:off x="1889365" y="899980"/>
            <a:ext cx="4576665" cy="3485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pt-BR" sz="825" b="1" dirty="0"/>
            </a:br>
            <a:br>
              <a:rPr lang="pt-BR" sz="825" b="1" dirty="0"/>
            </a:br>
            <a:br>
              <a:rPr lang="pt-BR" sz="825" b="1" dirty="0"/>
            </a:br>
            <a:br>
              <a:rPr lang="pt-BR" sz="825" b="1" dirty="0"/>
            </a:br>
            <a:br>
              <a:rPr lang="pt-BR" sz="825" b="1" dirty="0"/>
            </a:br>
            <a:br>
              <a:rPr lang="pt-BR" sz="825" b="1" dirty="0"/>
            </a:br>
            <a:br>
              <a:rPr lang="pt-BR" sz="825" b="1" dirty="0"/>
            </a:br>
            <a:br>
              <a:rPr lang="pt-BR" sz="825" b="1" dirty="0"/>
            </a:br>
            <a:br>
              <a:rPr lang="pt-BR" sz="1200" b="1" dirty="0"/>
            </a:br>
            <a:br>
              <a:rPr lang="pt-BR" sz="1350" b="1" dirty="0"/>
            </a:br>
            <a:br>
              <a:rPr lang="pt-BR" sz="1350" b="1" dirty="0"/>
            </a:br>
            <a:r>
              <a:rPr lang="pt-BR" sz="3000" b="1" i="1" dirty="0">
                <a:solidFill>
                  <a:srgbClr val="C00000"/>
                </a:solidFill>
                <a:latin typeface="Arial" panose="020B0604020202020204" pitchFamily="34" charset="0"/>
              </a:rPr>
              <a:t>Linha</a:t>
            </a:r>
            <a:r>
              <a:rPr lang="pt-BR" sz="1350" b="1" dirty="0"/>
              <a:t> </a:t>
            </a:r>
            <a:r>
              <a:rPr lang="pt-BR" sz="3000" b="1" i="1" dirty="0">
                <a:solidFill>
                  <a:srgbClr val="C00000"/>
                </a:solidFill>
                <a:latin typeface="Arial" panose="020B0604020202020204" pitchFamily="34" charset="0"/>
              </a:rPr>
              <a:t>de</a:t>
            </a:r>
            <a:r>
              <a:rPr lang="pt-BR" sz="1350" b="1" dirty="0"/>
              <a:t> </a:t>
            </a:r>
            <a:r>
              <a:rPr lang="pt-BR" sz="3000" b="1" i="1" dirty="0">
                <a:solidFill>
                  <a:srgbClr val="C00000"/>
                </a:solidFill>
                <a:latin typeface="Arial" panose="020B0604020202020204" pitchFamily="34" charset="0"/>
              </a:rPr>
              <a:t>produção</a:t>
            </a:r>
            <a:r>
              <a:rPr lang="pt-BR" sz="1350" b="1" dirty="0"/>
              <a:t> </a:t>
            </a:r>
            <a:r>
              <a:rPr lang="pt-BR" sz="3000" b="1" i="1" dirty="0">
                <a:solidFill>
                  <a:srgbClr val="C00000"/>
                </a:solidFill>
                <a:latin typeface="Arial" panose="020B0604020202020204" pitchFamily="34" charset="0"/>
              </a:rPr>
              <a:t>de</a:t>
            </a:r>
            <a:r>
              <a:rPr lang="pt-BR" sz="1350" b="1" dirty="0"/>
              <a:t> </a:t>
            </a:r>
            <a:r>
              <a:rPr lang="pt-BR" sz="3000" b="1" i="1" dirty="0">
                <a:solidFill>
                  <a:srgbClr val="C00000"/>
                </a:solidFill>
                <a:latin typeface="Arial" panose="020B0604020202020204" pitchFamily="34" charset="0"/>
              </a:rPr>
              <a:t>aviões</a:t>
            </a:r>
            <a:br>
              <a:rPr lang="pt-BR" sz="1050" b="1" dirty="0"/>
            </a:br>
            <a:br>
              <a:rPr lang="pt-BR" sz="825" b="1" dirty="0"/>
            </a:br>
            <a:br>
              <a:rPr lang="pt-BR" sz="825" b="1" dirty="0"/>
            </a:br>
            <a:br>
              <a:rPr lang="pt-BR" sz="825" b="1" dirty="0"/>
            </a:br>
            <a:br>
              <a:rPr lang="pt-BR" sz="825" b="1" dirty="0"/>
            </a:br>
            <a:br>
              <a:rPr lang="pt-BR" sz="1200" b="1" dirty="0"/>
            </a:b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2172219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Espaço Reservado para Número de Slide 5">
            <a:extLst>
              <a:ext uri="{FF2B5EF4-FFF2-40B4-BE49-F238E27FC236}">
                <a16:creationId xmlns:a16="http://schemas.microsoft.com/office/drawing/2014/main" id="{9E2C988F-D2D6-4955-A1B9-61F6EBF9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238875" y="5685236"/>
            <a:ext cx="1600200" cy="273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7213" indent="-214313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859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288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5717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9146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C5EDD6-8963-4614-830E-F0CFC7E22A09}" type="slidenum">
              <a:rPr lang="en-US" altLang="pt-BR" sz="1050" b="1">
                <a:solidFill>
                  <a:schemeClr val="bg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pt-BR" sz="105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B96E3F2-7F5B-4353-B782-1DDE771286E3}"/>
              </a:ext>
            </a:extLst>
          </p:cNvPr>
          <p:cNvSpPr txBox="1">
            <a:spLocks/>
          </p:cNvSpPr>
          <p:nvPr/>
        </p:nvSpPr>
        <p:spPr>
          <a:xfrm>
            <a:off x="1631837" y="916210"/>
            <a:ext cx="6172200" cy="7500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300" b="1" i="1" dirty="0">
                <a:solidFill>
                  <a:srgbClr val="C00000"/>
                </a:solidFill>
              </a:rPr>
              <a:t>Aplicando conceitos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9415931-23AD-DCA0-C0D5-92392313B92A}"/>
              </a:ext>
            </a:extLst>
          </p:cNvPr>
          <p:cNvSpPr/>
          <p:nvPr/>
        </p:nvSpPr>
        <p:spPr>
          <a:xfrm>
            <a:off x="206946" y="1862728"/>
            <a:ext cx="8729377" cy="3054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100" b="1" dirty="0"/>
              <a:t>Linha de produção de aviões</a:t>
            </a:r>
            <a:endParaRPr lang="pt-BR" sz="2100" dirty="0"/>
          </a:p>
          <a:p>
            <a:pPr algn="ctr">
              <a:defRPr/>
            </a:pPr>
            <a:endParaRPr lang="pt-BR" sz="2100" b="1" dirty="0"/>
          </a:p>
          <a:p>
            <a:pPr algn="ctr">
              <a:defRPr/>
            </a:pPr>
            <a:endParaRPr lang="pt-BR" sz="2100" b="1" dirty="0"/>
          </a:p>
          <a:p>
            <a:pPr>
              <a:defRPr/>
            </a:pPr>
            <a:r>
              <a:rPr lang="pt-BR" sz="2100" b="1" dirty="0"/>
              <a:t>Passo 1:</a:t>
            </a:r>
          </a:p>
          <a:p>
            <a:pPr>
              <a:defRPr/>
            </a:pPr>
            <a:endParaRPr lang="pt-BR" sz="2100" b="1" dirty="0"/>
          </a:p>
          <a:p>
            <a:pPr>
              <a:defRPr/>
            </a:pPr>
            <a:r>
              <a:rPr lang="pt-BR" sz="2100" dirty="0"/>
              <a:t>Divisão em times correspondente a uma </a:t>
            </a:r>
            <a:r>
              <a:rPr lang="pt-BR" sz="2100" dirty="0" err="1"/>
              <a:t>Squad</a:t>
            </a:r>
            <a:r>
              <a:rPr lang="pt-BR" sz="2100" dirty="0"/>
              <a:t>.</a:t>
            </a:r>
          </a:p>
          <a:p>
            <a:pPr>
              <a:defRPr/>
            </a:pPr>
            <a:r>
              <a:rPr lang="pt-BR" sz="1050" b="1" dirty="0"/>
              <a:t>Tempo: 3 minutos</a:t>
            </a:r>
          </a:p>
          <a:p>
            <a:pPr>
              <a:defRPr/>
            </a:pPr>
            <a:endParaRPr lang="pt-BR" sz="1050" b="1" dirty="0"/>
          </a:p>
          <a:p>
            <a:pPr>
              <a:defRPr/>
            </a:pPr>
            <a:endParaRPr lang="pt-BR" sz="1050" b="1" dirty="0"/>
          </a:p>
          <a:p>
            <a:pPr>
              <a:defRPr/>
            </a:pPr>
            <a:r>
              <a:rPr lang="pt-BR" sz="1350" dirty="0">
                <a:highlight>
                  <a:srgbClr val="FFFF00"/>
                </a:highlight>
              </a:rPr>
              <a:t>Equipes</a:t>
            </a:r>
            <a:r>
              <a:rPr lang="pt-BR" sz="1350" dirty="0"/>
              <a:t>: </a:t>
            </a:r>
            <a:r>
              <a:rPr lang="pt-BR" sz="1350" b="1" dirty="0"/>
              <a:t>Cada equipe deve ter o nome de uma cor</a:t>
            </a:r>
            <a:r>
              <a:rPr lang="pt-BR" sz="1350" dirty="0"/>
              <a:t>.</a:t>
            </a:r>
          </a:p>
          <a:p>
            <a:pPr marL="214313" indent="-214313" algn="just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21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732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Espaço Reservado para Número de Slide 5">
            <a:extLst>
              <a:ext uri="{FF2B5EF4-FFF2-40B4-BE49-F238E27FC236}">
                <a16:creationId xmlns:a16="http://schemas.microsoft.com/office/drawing/2014/main" id="{9E2C988F-D2D6-4955-A1B9-61F6EBF9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238875" y="5685236"/>
            <a:ext cx="1600200" cy="273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7213" indent="-214313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859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288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5717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9146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C5EDD6-8963-4614-830E-F0CFC7E22A09}" type="slidenum">
              <a:rPr lang="en-US" altLang="pt-BR" sz="1050" b="1">
                <a:solidFill>
                  <a:schemeClr val="bg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pt-BR" sz="105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B96E3F2-7F5B-4353-B782-1DDE771286E3}"/>
              </a:ext>
            </a:extLst>
          </p:cNvPr>
          <p:cNvSpPr txBox="1">
            <a:spLocks/>
          </p:cNvSpPr>
          <p:nvPr/>
        </p:nvSpPr>
        <p:spPr>
          <a:xfrm>
            <a:off x="1631837" y="916210"/>
            <a:ext cx="6172200" cy="7500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300" b="1" i="1" dirty="0">
                <a:solidFill>
                  <a:srgbClr val="C00000"/>
                </a:solidFill>
              </a:rPr>
              <a:t>Aplicando conceitos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9415931-23AD-DCA0-C0D5-92392313B92A}"/>
              </a:ext>
            </a:extLst>
          </p:cNvPr>
          <p:cNvSpPr/>
          <p:nvPr/>
        </p:nvSpPr>
        <p:spPr>
          <a:xfrm>
            <a:off x="206946" y="1862728"/>
            <a:ext cx="8729377" cy="4300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100" b="1" dirty="0"/>
              <a:t>Produção de aviões de papel</a:t>
            </a:r>
          </a:p>
          <a:p>
            <a:pPr algn="ctr">
              <a:defRPr/>
            </a:pPr>
            <a:endParaRPr lang="pt-BR" sz="2100" b="1" dirty="0"/>
          </a:p>
          <a:p>
            <a:pPr>
              <a:defRPr/>
            </a:pPr>
            <a:r>
              <a:rPr lang="pt-BR" sz="2100" b="1" dirty="0"/>
              <a:t>Passo 2: </a:t>
            </a:r>
            <a:r>
              <a:rPr lang="pt-BR" sz="2100" dirty="0"/>
              <a:t>Conceito de linha de produção</a:t>
            </a:r>
          </a:p>
          <a:p>
            <a:pPr>
              <a:defRPr/>
            </a:pPr>
            <a:r>
              <a:rPr lang="pt-BR" sz="2100" dirty="0"/>
              <a:t>	- O time deve estar alinhado em uma linha </a:t>
            </a:r>
            <a:r>
              <a:rPr lang="pt-BR" sz="1200" b="1" dirty="0"/>
              <a:t>(como uma fila)</a:t>
            </a:r>
          </a:p>
          <a:p>
            <a:pPr>
              <a:defRPr/>
            </a:pPr>
            <a:r>
              <a:rPr lang="pt-BR" sz="2100" dirty="0"/>
              <a:t>	- O  desenvolvimento do avião começa numa ponta e termina na outra</a:t>
            </a:r>
          </a:p>
          <a:p>
            <a:pPr>
              <a:defRPr/>
            </a:pPr>
            <a:r>
              <a:rPr lang="pt-BR" sz="2100" dirty="0"/>
              <a:t>	- O processo de construção a ser aplicada é de decisão do time</a:t>
            </a:r>
          </a:p>
          <a:p>
            <a:pPr>
              <a:defRPr/>
            </a:pPr>
            <a:r>
              <a:rPr lang="pt-BR" sz="2100" dirty="0"/>
              <a:t>	- Não pode haver estocagem de matéria-prima</a:t>
            </a:r>
          </a:p>
          <a:p>
            <a:pPr>
              <a:defRPr/>
            </a:pPr>
            <a:endParaRPr lang="pt-BR" sz="1050" b="1" dirty="0"/>
          </a:p>
          <a:p>
            <a:pPr>
              <a:defRPr/>
            </a:pPr>
            <a:r>
              <a:rPr lang="pt-BR" sz="1050" b="1" dirty="0"/>
              <a:t>Observação:</a:t>
            </a:r>
          </a:p>
          <a:p>
            <a:pPr marL="257175" indent="-257175">
              <a:buFont typeface="Arial" pitchFamily="34" charset="0"/>
              <a:buChar char="•"/>
              <a:defRPr/>
            </a:pPr>
            <a:r>
              <a:rPr lang="pt-BR" sz="2100" dirty="0"/>
              <a:t> O produto precisa cumprir o escopo planejado pelo time</a:t>
            </a:r>
          </a:p>
          <a:p>
            <a:pPr>
              <a:defRPr/>
            </a:pPr>
            <a:r>
              <a:rPr lang="pt-BR" sz="2100" dirty="0"/>
              <a:t>	- Caso acabe o tempo e o produto estiver inacabado, ele pode voltar 			para a produção na próxima sprint.</a:t>
            </a:r>
          </a:p>
          <a:p>
            <a:pPr marL="214313" indent="-214313" algn="just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21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743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Espaço Reservado para Número de Slide 5">
            <a:extLst>
              <a:ext uri="{FF2B5EF4-FFF2-40B4-BE49-F238E27FC236}">
                <a16:creationId xmlns:a16="http://schemas.microsoft.com/office/drawing/2014/main" id="{9E2C988F-D2D6-4955-A1B9-61F6EBF9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238875" y="5685236"/>
            <a:ext cx="1600200" cy="273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7213" indent="-214313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859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288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5717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9146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C5EDD6-8963-4614-830E-F0CFC7E22A09}" type="slidenum">
              <a:rPr lang="en-US" altLang="pt-BR" sz="1050" b="1">
                <a:solidFill>
                  <a:schemeClr val="bg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pt-BR" sz="105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B96E3F2-7F5B-4353-B782-1DDE771286E3}"/>
              </a:ext>
            </a:extLst>
          </p:cNvPr>
          <p:cNvSpPr txBox="1">
            <a:spLocks/>
          </p:cNvSpPr>
          <p:nvPr/>
        </p:nvSpPr>
        <p:spPr>
          <a:xfrm>
            <a:off x="1631837" y="916210"/>
            <a:ext cx="6172200" cy="7500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300" b="1" i="1" dirty="0">
                <a:solidFill>
                  <a:srgbClr val="C00000"/>
                </a:solidFill>
              </a:rPr>
              <a:t>Aplicando conceitos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9415931-23AD-DCA0-C0D5-92392313B92A}"/>
              </a:ext>
            </a:extLst>
          </p:cNvPr>
          <p:cNvSpPr/>
          <p:nvPr/>
        </p:nvSpPr>
        <p:spPr>
          <a:xfrm>
            <a:off x="206946" y="1862728"/>
            <a:ext cx="8729377" cy="139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100" b="1" dirty="0"/>
              <a:t>Produção de aviões de papel</a:t>
            </a:r>
          </a:p>
          <a:p>
            <a:pPr algn="ctr">
              <a:defRPr/>
            </a:pPr>
            <a:endParaRPr lang="pt-BR" sz="2100" b="1" dirty="0"/>
          </a:p>
          <a:p>
            <a:pPr>
              <a:defRPr/>
            </a:pPr>
            <a:r>
              <a:rPr lang="pt-BR" sz="2100" b="1" dirty="0"/>
              <a:t>Passo 3: </a:t>
            </a:r>
            <a:r>
              <a:rPr lang="pt-BR" sz="2100" dirty="0"/>
              <a:t>Contexto</a:t>
            </a:r>
          </a:p>
          <a:p>
            <a:pPr marL="214313" indent="-214313" algn="just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21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58D8649-94A5-1279-C75A-6B2F12258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27" y="2934858"/>
            <a:ext cx="983479" cy="986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ângulo 3">
            <a:extLst>
              <a:ext uri="{FF2B5EF4-FFF2-40B4-BE49-F238E27FC236}">
                <a16:creationId xmlns:a16="http://schemas.microsoft.com/office/drawing/2014/main" id="{980D79AF-FE16-187D-62EA-286AF93CC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04" y="3005888"/>
            <a:ext cx="6911706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/>
            <a:r>
              <a:rPr lang="pt-BR" altLang="pt-BR" sz="1800" dirty="0"/>
              <a:t>A Força Aérea deseja um novo avião</a:t>
            </a:r>
          </a:p>
          <a:p>
            <a:pPr algn="just" eaLnBrk="1" hangingPunct="1"/>
            <a:endParaRPr lang="pt-BR" altLang="pt-BR" sz="1800" dirty="0"/>
          </a:p>
          <a:p>
            <a:pPr algn="just" eaLnBrk="1" hangingPunct="1"/>
            <a:r>
              <a:rPr lang="pt-BR" altLang="pt-BR" sz="1800" dirty="0"/>
              <a:t>O representante da empresa entrou em contato com as empresas para analisar as propostas</a:t>
            </a:r>
          </a:p>
          <a:p>
            <a:pPr algn="just" eaLnBrk="1" hangingPunct="1"/>
            <a:endParaRPr lang="pt-BR" altLang="pt-BR" sz="1800" dirty="0"/>
          </a:p>
          <a:p>
            <a:pPr algn="just" eaLnBrk="1" hangingPunct="1"/>
            <a:r>
              <a:rPr lang="pt-BR" altLang="pt-BR" sz="1800" dirty="0"/>
              <a:t>O representante deseja saber quantos aviões cada time consegue produzir 5 minutos</a:t>
            </a:r>
          </a:p>
          <a:p>
            <a:pPr algn="just" eaLnBrk="1" hangingPunct="1"/>
            <a:endParaRPr lang="pt-BR" altLang="pt-BR" sz="1800" dirty="0"/>
          </a:p>
          <a:p>
            <a:pPr algn="just" eaLnBrk="1" hangingPunct="1"/>
            <a:r>
              <a:rPr lang="pt-BR" altLang="pt-BR" sz="1800" dirty="0"/>
              <a:t> Vocês tem 10 minutos para discutir e passar a estimativa</a:t>
            </a:r>
          </a:p>
        </p:txBody>
      </p:sp>
    </p:spTree>
    <p:extLst>
      <p:ext uri="{BB962C8B-B14F-4D97-AF65-F5344CB8AC3E}">
        <p14:creationId xmlns:p14="http://schemas.microsoft.com/office/powerpoint/2010/main" val="3434608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Espaço Reservado para Número de Slide 5">
            <a:extLst>
              <a:ext uri="{FF2B5EF4-FFF2-40B4-BE49-F238E27FC236}">
                <a16:creationId xmlns:a16="http://schemas.microsoft.com/office/drawing/2014/main" id="{9E2C988F-D2D6-4955-A1B9-61F6EBF9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238875" y="5685236"/>
            <a:ext cx="1600200" cy="273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7213" indent="-214313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859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288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5717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9146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C5EDD6-8963-4614-830E-F0CFC7E22A09}" type="slidenum">
              <a:rPr lang="en-US" altLang="pt-BR" sz="1050" b="1">
                <a:solidFill>
                  <a:schemeClr val="bg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pt-BR" sz="105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B96E3F2-7F5B-4353-B782-1DDE771286E3}"/>
              </a:ext>
            </a:extLst>
          </p:cNvPr>
          <p:cNvSpPr txBox="1">
            <a:spLocks/>
          </p:cNvSpPr>
          <p:nvPr/>
        </p:nvSpPr>
        <p:spPr>
          <a:xfrm>
            <a:off x="1631837" y="916210"/>
            <a:ext cx="6172200" cy="7500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300" b="1" i="1" dirty="0">
                <a:solidFill>
                  <a:srgbClr val="C00000"/>
                </a:solidFill>
              </a:rPr>
              <a:t>Aplicando conceitos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9415931-23AD-DCA0-C0D5-92392313B92A}"/>
              </a:ext>
            </a:extLst>
          </p:cNvPr>
          <p:cNvSpPr/>
          <p:nvPr/>
        </p:nvSpPr>
        <p:spPr>
          <a:xfrm>
            <a:off x="206946" y="1862728"/>
            <a:ext cx="8729377" cy="139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100" b="1" dirty="0"/>
              <a:t>Produção de aviões de papel</a:t>
            </a:r>
          </a:p>
          <a:p>
            <a:pPr algn="ctr">
              <a:defRPr/>
            </a:pPr>
            <a:endParaRPr lang="pt-BR" sz="2100" b="1" dirty="0"/>
          </a:p>
          <a:p>
            <a:pPr>
              <a:defRPr/>
            </a:pPr>
            <a:r>
              <a:rPr lang="pt-BR" sz="2100" b="1" dirty="0"/>
              <a:t>Passo 4: </a:t>
            </a:r>
            <a:r>
              <a:rPr lang="pt-BR" sz="2100" dirty="0"/>
              <a:t>Análise das propostas</a:t>
            </a:r>
          </a:p>
          <a:p>
            <a:pPr marL="214313" indent="-214313" algn="just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21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58D8649-94A5-1279-C75A-6B2F12258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27" y="2934858"/>
            <a:ext cx="983479" cy="986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AB35137-03F0-00B4-4BC3-127605F0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3257" y="2927755"/>
            <a:ext cx="7097563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pt-BR" altLang="pt-BR" sz="1800" dirty="0">
                <a:latin typeface="Tahoma" panose="020B0604030504040204" pitchFamily="34" charset="0"/>
              </a:rPr>
              <a:t>A Força Aérea gostou das estimativas e vai abrir concorrência.</a:t>
            </a:r>
          </a:p>
          <a:p>
            <a:pPr algn="just"/>
            <a:endParaRPr lang="pt-BR" altLang="pt-BR" sz="1800" dirty="0">
              <a:latin typeface="Tahoma" panose="020B0604030504040204" pitchFamily="34" charset="0"/>
            </a:endParaRPr>
          </a:p>
          <a:p>
            <a:pPr algn="just"/>
            <a:r>
              <a:rPr lang="pt-BR" altLang="pt-BR" sz="1800" dirty="0">
                <a:latin typeface="Tahoma" panose="020B0604030504040204" pitchFamily="34" charset="0"/>
              </a:rPr>
              <a:t>Vocês deverão produzir um protótipo do avião em 5 minutos. </a:t>
            </a:r>
          </a:p>
          <a:p>
            <a:pPr algn="just"/>
            <a:endParaRPr lang="pt-BR" altLang="pt-BR" sz="1800" dirty="0">
              <a:latin typeface="Tahoma" panose="020B0604030504040204" pitchFamily="34" charset="0"/>
            </a:endParaRPr>
          </a:p>
          <a:p>
            <a:pPr algn="just"/>
            <a:r>
              <a:rPr lang="pt-BR" altLang="pt-BR" sz="1800" dirty="0">
                <a:latin typeface="Tahoma" panose="020B0604030504040204" pitchFamily="34" charset="0"/>
              </a:rPr>
              <a:t>O escopo do avião desejado é:</a:t>
            </a:r>
          </a:p>
          <a:p>
            <a:pPr algn="just"/>
            <a:r>
              <a:rPr lang="pt-BR" altLang="pt-BR" sz="1800" b="1" dirty="0">
                <a:latin typeface="Tahoma" panose="020B0604030504040204" pitchFamily="34" charset="0"/>
              </a:rPr>
              <a:t>   - Deve possuir 12 janelas</a:t>
            </a:r>
          </a:p>
          <a:p>
            <a:pPr algn="just"/>
            <a:r>
              <a:rPr lang="pt-BR" altLang="pt-BR" sz="1800" b="1" dirty="0">
                <a:latin typeface="Tahoma" panose="020B0604030504040204" pitchFamily="34" charset="0"/>
              </a:rPr>
              <a:t>   - Deve possuir uma cabine</a:t>
            </a:r>
          </a:p>
          <a:p>
            <a:pPr algn="just"/>
            <a:r>
              <a:rPr lang="pt-BR" altLang="pt-BR" sz="1800" b="1" dirty="0">
                <a:latin typeface="Tahoma" panose="020B0604030504040204" pitchFamily="34" charset="0"/>
              </a:rPr>
              <a:t>   - Deve possuir o símbolo das empresas</a:t>
            </a:r>
          </a:p>
          <a:p>
            <a:pPr algn="just"/>
            <a:r>
              <a:rPr lang="pt-BR" altLang="pt-BR" sz="1800" b="1" dirty="0">
                <a:latin typeface="Tahoma" panose="020B0604030504040204" pitchFamily="34" charset="0"/>
              </a:rPr>
              <a:t>   	- Nas duas asas</a:t>
            </a:r>
          </a:p>
          <a:p>
            <a:pPr algn="just"/>
            <a:r>
              <a:rPr lang="pt-BR" altLang="pt-BR" sz="1800" b="1" dirty="0">
                <a:latin typeface="Tahoma" panose="020B0604030504040204" pitchFamily="34" charset="0"/>
              </a:rPr>
              <a:t>   	- Na traseira</a:t>
            </a:r>
          </a:p>
        </p:txBody>
      </p:sp>
    </p:spTree>
    <p:extLst>
      <p:ext uri="{BB962C8B-B14F-4D97-AF65-F5344CB8AC3E}">
        <p14:creationId xmlns:p14="http://schemas.microsoft.com/office/powerpoint/2010/main" val="2466907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6"/>
          <p:cNvPicPr preferRelativeResize="0"/>
          <p:nvPr/>
        </p:nvPicPr>
        <p:blipFill rotWithShape="1">
          <a:blip r:embed="rId3">
            <a:alphaModFix/>
          </a:blip>
          <a:srcRect l="21424" r="22056"/>
          <a:stretch/>
        </p:blipFill>
        <p:spPr>
          <a:xfrm>
            <a:off x="0" y="2631009"/>
            <a:ext cx="9155651" cy="2789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 txBox="1"/>
          <p:nvPr/>
        </p:nvSpPr>
        <p:spPr>
          <a:xfrm>
            <a:off x="988541" y="3032618"/>
            <a:ext cx="7166918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SISTEMAS DE INFORMAÇÃO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1011882" y="3801956"/>
            <a:ext cx="795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FFFFFF"/>
                </a:solidFill>
              </a:rPr>
              <a:t>MICROSERVICE AND WEB ENGINEERING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"/>
          <p:cNvSpPr txBox="1"/>
          <p:nvPr/>
        </p:nvSpPr>
        <p:spPr>
          <a:xfrm>
            <a:off x="1011875" y="4367200"/>
            <a:ext cx="54324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PROF. 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JOSÉ ROMUALDO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747966" y="3145118"/>
            <a:ext cx="72000" cy="1726520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6"/>
          <p:cNvSpPr/>
          <p:nvPr/>
        </p:nvSpPr>
        <p:spPr>
          <a:xfrm>
            <a:off x="0" y="6141017"/>
            <a:ext cx="9144000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AULA 01 – Inaugural</a:t>
            </a: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Espaço Reservado para Número de Slide 5">
            <a:extLst>
              <a:ext uri="{FF2B5EF4-FFF2-40B4-BE49-F238E27FC236}">
                <a16:creationId xmlns:a16="http://schemas.microsoft.com/office/drawing/2014/main" id="{9E2C988F-D2D6-4955-A1B9-61F6EBF9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238875" y="5685236"/>
            <a:ext cx="1600200" cy="273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7213" indent="-214313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859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288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5717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9146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C5EDD6-8963-4614-830E-F0CFC7E22A09}" type="slidenum">
              <a:rPr lang="en-US" altLang="pt-BR" sz="1050" b="1">
                <a:solidFill>
                  <a:schemeClr val="bg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pt-BR" sz="105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B96E3F2-7F5B-4353-B782-1DDE771286E3}"/>
              </a:ext>
            </a:extLst>
          </p:cNvPr>
          <p:cNvSpPr txBox="1">
            <a:spLocks/>
          </p:cNvSpPr>
          <p:nvPr/>
        </p:nvSpPr>
        <p:spPr>
          <a:xfrm>
            <a:off x="1631837" y="916210"/>
            <a:ext cx="6172200" cy="7500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300" b="1" i="1" dirty="0">
                <a:solidFill>
                  <a:srgbClr val="C00000"/>
                </a:solidFill>
              </a:rPr>
              <a:t>Aplicando conceitos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9415931-23AD-DCA0-C0D5-92392313B92A}"/>
              </a:ext>
            </a:extLst>
          </p:cNvPr>
          <p:cNvSpPr/>
          <p:nvPr/>
        </p:nvSpPr>
        <p:spPr>
          <a:xfrm>
            <a:off x="206946" y="1862728"/>
            <a:ext cx="8729377" cy="139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100" b="1" dirty="0"/>
              <a:t>Produção de aviões de papel</a:t>
            </a:r>
          </a:p>
          <a:p>
            <a:pPr algn="ctr">
              <a:defRPr/>
            </a:pPr>
            <a:endParaRPr lang="pt-BR" sz="2100" b="1" dirty="0"/>
          </a:p>
          <a:p>
            <a:pPr>
              <a:defRPr/>
            </a:pPr>
            <a:r>
              <a:rPr lang="pt-BR" sz="2100" b="1" dirty="0"/>
              <a:t>Passo 5: </a:t>
            </a:r>
            <a:r>
              <a:rPr lang="pt-BR" sz="2100" dirty="0"/>
              <a:t>Análise das propostas</a:t>
            </a:r>
          </a:p>
          <a:p>
            <a:pPr marL="214313" indent="-214313" algn="just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21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58D8649-94A5-1279-C75A-6B2F12258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27" y="2934858"/>
            <a:ext cx="983479" cy="986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AB35137-03F0-00B4-4BC3-127605F0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3257" y="2927755"/>
            <a:ext cx="70975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pt-BR" altLang="pt-BR" sz="1800" dirty="0">
                <a:latin typeface="Tahoma" panose="020B0604030504040204" pitchFamily="34" charset="0"/>
              </a:rPr>
              <a:t>O que realmente o cliente deseja: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9A90F06-394F-8701-3E33-5D0C82D75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51" y="3396434"/>
            <a:ext cx="3519357" cy="217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249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Espaço Reservado para Número de Slide 5">
            <a:extLst>
              <a:ext uri="{FF2B5EF4-FFF2-40B4-BE49-F238E27FC236}">
                <a16:creationId xmlns:a16="http://schemas.microsoft.com/office/drawing/2014/main" id="{9E2C988F-D2D6-4955-A1B9-61F6EBF9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238875" y="5685236"/>
            <a:ext cx="1600200" cy="273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7213" indent="-214313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859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288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5717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9146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C5EDD6-8963-4614-830E-F0CFC7E22A09}" type="slidenum">
              <a:rPr lang="en-US" altLang="pt-BR" sz="1050" b="1">
                <a:solidFill>
                  <a:schemeClr val="bg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pt-BR" sz="105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B96E3F2-7F5B-4353-B782-1DDE771286E3}"/>
              </a:ext>
            </a:extLst>
          </p:cNvPr>
          <p:cNvSpPr txBox="1">
            <a:spLocks/>
          </p:cNvSpPr>
          <p:nvPr/>
        </p:nvSpPr>
        <p:spPr>
          <a:xfrm>
            <a:off x="1631837" y="916210"/>
            <a:ext cx="6172200" cy="7500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300" b="1" i="1" dirty="0">
                <a:solidFill>
                  <a:srgbClr val="C00000"/>
                </a:solidFill>
              </a:rPr>
              <a:t>Aplicando conceitos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9415931-23AD-DCA0-C0D5-92392313B92A}"/>
              </a:ext>
            </a:extLst>
          </p:cNvPr>
          <p:cNvSpPr/>
          <p:nvPr/>
        </p:nvSpPr>
        <p:spPr>
          <a:xfrm>
            <a:off x="206946" y="1862728"/>
            <a:ext cx="8729377" cy="139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100" b="1" dirty="0"/>
              <a:t>Produção de aviões de papel</a:t>
            </a:r>
          </a:p>
          <a:p>
            <a:pPr algn="ctr">
              <a:defRPr/>
            </a:pPr>
            <a:endParaRPr lang="pt-BR" sz="2100" b="1" dirty="0"/>
          </a:p>
          <a:p>
            <a:pPr>
              <a:defRPr/>
            </a:pPr>
            <a:r>
              <a:rPr lang="pt-BR" sz="2100" b="1" dirty="0"/>
              <a:t>Passo 6: </a:t>
            </a:r>
            <a:r>
              <a:rPr lang="pt-BR" sz="2100" dirty="0"/>
              <a:t>Discussão</a:t>
            </a:r>
          </a:p>
          <a:p>
            <a:pPr marL="214313" indent="-214313" algn="just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21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58D8649-94A5-1279-C75A-6B2F12258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27" y="2934858"/>
            <a:ext cx="983479" cy="986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5C3BBFA-8179-73F2-F1A8-3BCE7D9EC34E}"/>
              </a:ext>
            </a:extLst>
          </p:cNvPr>
          <p:cNvSpPr txBox="1"/>
          <p:nvPr/>
        </p:nvSpPr>
        <p:spPr>
          <a:xfrm>
            <a:off x="1581620" y="2994547"/>
            <a:ext cx="7147780" cy="232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lnSpc>
                <a:spcPct val="200000"/>
              </a:lnSpc>
              <a:buFont typeface="Arial" pitchFamily="34" charset="0"/>
              <a:buChar char="•"/>
              <a:defRPr/>
            </a:pPr>
            <a:r>
              <a:rPr lang="pt-BR" sz="1500" dirty="0"/>
              <a:t>A expectativa do cliente estava clara para o time?</a:t>
            </a:r>
          </a:p>
          <a:p>
            <a:pPr marL="257175" indent="-257175">
              <a:lnSpc>
                <a:spcPct val="200000"/>
              </a:lnSpc>
              <a:buFont typeface="Arial" pitchFamily="34" charset="0"/>
              <a:buChar char="•"/>
              <a:defRPr/>
            </a:pPr>
            <a:r>
              <a:rPr lang="pt-BR" sz="1500" dirty="0"/>
              <a:t>O cliente participou do escopo?</a:t>
            </a:r>
          </a:p>
          <a:p>
            <a:pPr marL="257175" indent="-257175">
              <a:lnSpc>
                <a:spcPct val="200000"/>
              </a:lnSpc>
              <a:buFont typeface="Arial" pitchFamily="34" charset="0"/>
              <a:buChar char="•"/>
              <a:defRPr/>
            </a:pPr>
            <a:r>
              <a:rPr lang="pt-BR" sz="1500" dirty="0"/>
              <a:t>Os critérios de qualidade foram definidos?</a:t>
            </a:r>
          </a:p>
          <a:p>
            <a:pPr marL="257175" indent="-257175">
              <a:lnSpc>
                <a:spcPct val="200000"/>
              </a:lnSpc>
              <a:buFont typeface="Arial" pitchFamily="34" charset="0"/>
              <a:buChar char="•"/>
              <a:defRPr/>
            </a:pPr>
            <a:r>
              <a:rPr lang="pt-BR" sz="1500" dirty="0"/>
              <a:t>O time possui todas as competências para a construção?</a:t>
            </a:r>
          </a:p>
          <a:p>
            <a:pPr marL="257175" indent="-257175">
              <a:lnSpc>
                <a:spcPct val="200000"/>
              </a:lnSpc>
              <a:buFont typeface="Arial" pitchFamily="34" charset="0"/>
              <a:buChar char="•"/>
              <a:defRPr/>
            </a:pPr>
            <a:r>
              <a:rPr lang="pt-BR" sz="1500" dirty="0"/>
              <a:t>O planejado foi cumprido?</a:t>
            </a:r>
          </a:p>
        </p:txBody>
      </p:sp>
    </p:spTree>
    <p:extLst>
      <p:ext uri="{BB962C8B-B14F-4D97-AF65-F5344CB8AC3E}">
        <p14:creationId xmlns:p14="http://schemas.microsoft.com/office/powerpoint/2010/main" val="1892071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Espaço Reservado para Número de Slide 5">
            <a:extLst>
              <a:ext uri="{FF2B5EF4-FFF2-40B4-BE49-F238E27FC236}">
                <a16:creationId xmlns:a16="http://schemas.microsoft.com/office/drawing/2014/main" id="{9E2C988F-D2D6-4955-A1B9-61F6EBF9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238875" y="5685236"/>
            <a:ext cx="1600200" cy="273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7213" indent="-214313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859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288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5717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9146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C5EDD6-8963-4614-830E-F0CFC7E22A09}" type="slidenum">
              <a:rPr lang="en-US" altLang="pt-BR" sz="1050" b="1">
                <a:solidFill>
                  <a:schemeClr val="bg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pt-BR" sz="105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B96E3F2-7F5B-4353-B782-1DDE771286E3}"/>
              </a:ext>
            </a:extLst>
          </p:cNvPr>
          <p:cNvSpPr txBox="1">
            <a:spLocks/>
          </p:cNvSpPr>
          <p:nvPr/>
        </p:nvSpPr>
        <p:spPr>
          <a:xfrm>
            <a:off x="1631837" y="916210"/>
            <a:ext cx="6172200" cy="7500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300" b="1" i="1" dirty="0">
                <a:solidFill>
                  <a:srgbClr val="C00000"/>
                </a:solidFill>
              </a:rPr>
              <a:t>Aplicando conceitos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9415931-23AD-DCA0-C0D5-92392313B92A}"/>
              </a:ext>
            </a:extLst>
          </p:cNvPr>
          <p:cNvSpPr/>
          <p:nvPr/>
        </p:nvSpPr>
        <p:spPr>
          <a:xfrm>
            <a:off x="206946" y="1862728"/>
            <a:ext cx="8729377" cy="139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100" b="1" dirty="0"/>
              <a:t>Produção de aviões de papel</a:t>
            </a:r>
          </a:p>
          <a:p>
            <a:pPr algn="ctr">
              <a:defRPr/>
            </a:pPr>
            <a:endParaRPr lang="pt-BR" sz="2100" b="1" dirty="0"/>
          </a:p>
          <a:p>
            <a:pPr>
              <a:defRPr/>
            </a:pPr>
            <a:r>
              <a:rPr lang="pt-BR" sz="2100" b="1" dirty="0"/>
              <a:t>Passo 7: </a:t>
            </a:r>
            <a:r>
              <a:rPr lang="pt-BR" sz="2100" dirty="0"/>
              <a:t>Preparar para escalar o processo</a:t>
            </a:r>
          </a:p>
          <a:p>
            <a:pPr marL="214313" indent="-214313" algn="just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21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58D8649-94A5-1279-C75A-6B2F12258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27" y="2934858"/>
            <a:ext cx="983479" cy="986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5C3BBFA-8179-73F2-F1A8-3BCE7D9EC34E}"/>
              </a:ext>
            </a:extLst>
          </p:cNvPr>
          <p:cNvSpPr txBox="1"/>
          <p:nvPr/>
        </p:nvSpPr>
        <p:spPr>
          <a:xfrm>
            <a:off x="1581620" y="2994547"/>
            <a:ext cx="714778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>
              <a:buFontTx/>
              <a:buChar char="-"/>
            </a:pPr>
            <a:r>
              <a:rPr lang="pt-BR" altLang="pt-BR" sz="1500" dirty="0"/>
              <a:t>Não pode haver estocagem de matéria-prima. </a:t>
            </a:r>
          </a:p>
          <a:p>
            <a:pPr marL="257175" indent="-257175" algn="just">
              <a:buFontTx/>
              <a:buChar char="-"/>
            </a:pPr>
            <a:r>
              <a:rPr lang="pt-BR" altLang="pt-BR" sz="1500" dirty="0"/>
              <a:t>O Scrum Master de cada grupo pode pegar 10 folhas, e quando a última folha em estoque entrar na produção, ele </a:t>
            </a:r>
            <a:r>
              <a:rPr lang="pt-BR" altLang="pt-BR" sz="1500" b="1" dirty="0"/>
              <a:t>pode reabastecer uma única vez</a:t>
            </a:r>
            <a:r>
              <a:rPr lang="pt-BR" altLang="pt-BR" sz="1500" dirty="0"/>
              <a:t>.</a:t>
            </a:r>
          </a:p>
          <a:p>
            <a:pPr algn="just" eaLnBrk="1" hangingPunct="1"/>
            <a:endParaRPr lang="pt-BR" altLang="pt-BR" sz="1500" b="1" dirty="0"/>
          </a:p>
          <a:p>
            <a:pPr algn="just" eaLnBrk="1" hangingPunct="1"/>
            <a:r>
              <a:rPr lang="pt-BR" altLang="pt-BR" sz="1500" b="1" dirty="0"/>
              <a:t>O produto precisa cumprir o escopo</a:t>
            </a:r>
          </a:p>
          <a:p>
            <a:pPr algn="just" eaLnBrk="1" hangingPunct="1"/>
            <a:r>
              <a:rPr lang="pt-BR" altLang="pt-BR" sz="1500" dirty="0"/>
              <a:t>- Caso acabe o tempo e o produto estiver inacabado, ele pode voltar para a produção no próximo sprint.</a:t>
            </a:r>
          </a:p>
        </p:txBody>
      </p:sp>
    </p:spTree>
    <p:extLst>
      <p:ext uri="{BB962C8B-B14F-4D97-AF65-F5344CB8AC3E}">
        <p14:creationId xmlns:p14="http://schemas.microsoft.com/office/powerpoint/2010/main" val="3444980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Espaço Reservado para Número de Slide 5">
            <a:extLst>
              <a:ext uri="{FF2B5EF4-FFF2-40B4-BE49-F238E27FC236}">
                <a16:creationId xmlns:a16="http://schemas.microsoft.com/office/drawing/2014/main" id="{9E2C988F-D2D6-4955-A1B9-61F6EBF9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238875" y="5685236"/>
            <a:ext cx="1600200" cy="273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7213" indent="-214313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859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288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5717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9146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C5EDD6-8963-4614-830E-F0CFC7E22A09}" type="slidenum">
              <a:rPr lang="en-US" altLang="pt-BR" sz="1050" b="1">
                <a:solidFill>
                  <a:schemeClr val="bg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pt-BR" sz="105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B96E3F2-7F5B-4353-B782-1DDE771286E3}"/>
              </a:ext>
            </a:extLst>
          </p:cNvPr>
          <p:cNvSpPr txBox="1">
            <a:spLocks/>
          </p:cNvSpPr>
          <p:nvPr/>
        </p:nvSpPr>
        <p:spPr>
          <a:xfrm>
            <a:off x="1631837" y="916210"/>
            <a:ext cx="6172200" cy="7500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300" b="1" i="1" dirty="0">
                <a:solidFill>
                  <a:srgbClr val="C00000"/>
                </a:solidFill>
              </a:rPr>
              <a:t>Aplicando conceitos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9415931-23AD-DCA0-C0D5-92392313B92A}"/>
              </a:ext>
            </a:extLst>
          </p:cNvPr>
          <p:cNvSpPr/>
          <p:nvPr/>
        </p:nvSpPr>
        <p:spPr>
          <a:xfrm>
            <a:off x="206946" y="1862728"/>
            <a:ext cx="8729377" cy="139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100" b="1" dirty="0"/>
              <a:t>Produção de aviões de papel</a:t>
            </a:r>
          </a:p>
          <a:p>
            <a:pPr algn="ctr">
              <a:defRPr/>
            </a:pPr>
            <a:endParaRPr lang="pt-BR" sz="2100" b="1" dirty="0"/>
          </a:p>
          <a:p>
            <a:pPr>
              <a:defRPr/>
            </a:pPr>
            <a:r>
              <a:rPr lang="pt-BR" sz="2100" b="1" dirty="0"/>
              <a:t>Passo 8: </a:t>
            </a:r>
            <a:r>
              <a:rPr lang="pt-BR" sz="2100" dirty="0"/>
              <a:t>Produção</a:t>
            </a:r>
          </a:p>
          <a:p>
            <a:pPr marL="214313" indent="-214313" algn="just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21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58D8649-94A5-1279-C75A-6B2F12258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27" y="2934858"/>
            <a:ext cx="983479" cy="986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5C3BBFA-8179-73F2-F1A8-3BCE7D9EC34E}"/>
              </a:ext>
            </a:extLst>
          </p:cNvPr>
          <p:cNvSpPr txBox="1"/>
          <p:nvPr/>
        </p:nvSpPr>
        <p:spPr>
          <a:xfrm>
            <a:off x="1581620" y="2994547"/>
            <a:ext cx="7147780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>
              <a:buFont typeface="Arial" pitchFamily="34" charset="0"/>
              <a:buChar char="•"/>
              <a:defRPr/>
            </a:pPr>
            <a:r>
              <a:rPr lang="pt-BR" sz="1500" dirty="0"/>
              <a:t>Com o escopo em mãos, agora é com</a:t>
            </a:r>
          </a:p>
          <a:p>
            <a:pPr algn="just">
              <a:defRPr/>
            </a:pPr>
            <a:r>
              <a:rPr lang="pt-BR" sz="1500" dirty="0"/>
              <a:t>vocês!</a:t>
            </a:r>
          </a:p>
          <a:p>
            <a:pPr marL="257175" indent="-257175" algn="just">
              <a:buFont typeface="Arial" pitchFamily="34" charset="0"/>
              <a:buChar char="•"/>
              <a:defRPr/>
            </a:pPr>
            <a:endParaRPr lang="pt-BR" sz="1500" dirty="0"/>
          </a:p>
          <a:p>
            <a:pPr marL="257175" indent="-257175" algn="just">
              <a:buFont typeface="Arial" pitchFamily="34" charset="0"/>
              <a:buChar char="•"/>
              <a:defRPr/>
            </a:pPr>
            <a:r>
              <a:rPr lang="pt-BR" sz="1500" dirty="0"/>
              <a:t> A empresa que mais produzir leva o contrato.</a:t>
            </a:r>
          </a:p>
          <a:p>
            <a:pPr marL="257175" indent="-257175" algn="just">
              <a:buFont typeface="Arial" pitchFamily="34" charset="0"/>
              <a:buChar char="•"/>
              <a:defRPr/>
            </a:pPr>
            <a:endParaRPr lang="pt-BR" sz="1500" dirty="0"/>
          </a:p>
          <a:p>
            <a:pPr marL="257175" indent="-257175" algn="just">
              <a:buFont typeface="Arial" pitchFamily="34" charset="0"/>
              <a:buChar char="•"/>
              <a:defRPr/>
            </a:pPr>
            <a:r>
              <a:rPr lang="pt-BR" sz="1500" dirty="0"/>
              <a:t>Vocês terão </a:t>
            </a:r>
            <a:r>
              <a:rPr lang="pt-BR" sz="1500" b="1" dirty="0"/>
              <a:t>3 sprints de 5 minutos para produzir</a:t>
            </a:r>
          </a:p>
          <a:p>
            <a:pPr marL="257175" indent="-257175" algn="just">
              <a:buFont typeface="Arial" pitchFamily="34" charset="0"/>
              <a:buChar char="•"/>
              <a:defRPr/>
            </a:pPr>
            <a:endParaRPr lang="pt-BR" sz="1500" dirty="0"/>
          </a:p>
          <a:p>
            <a:pPr marL="257175" indent="-257175" algn="just">
              <a:buFont typeface="Arial" pitchFamily="34" charset="0"/>
              <a:buChar char="•"/>
              <a:defRPr/>
            </a:pPr>
            <a:r>
              <a:rPr lang="pt-BR" sz="1500" dirty="0"/>
              <a:t>Terão mais 5 minutos para avaliar e adaptar o processo, ao final dos sprints, visando maior produtividade.</a:t>
            </a:r>
          </a:p>
          <a:p>
            <a:pPr marL="257175" indent="-257175" algn="just">
              <a:buFont typeface="Arial" pitchFamily="34" charset="0"/>
              <a:buChar char="•"/>
              <a:defRPr/>
            </a:pPr>
            <a:endParaRPr lang="pt-BR" sz="1500" dirty="0"/>
          </a:p>
          <a:p>
            <a:pPr marL="257175" indent="-257175" algn="just">
              <a:buFont typeface="Arial" pitchFamily="34" charset="0"/>
              <a:buChar char="•"/>
              <a:defRPr/>
            </a:pPr>
            <a:r>
              <a:rPr lang="pt-BR" sz="1500" dirty="0"/>
              <a:t>Deverão dar uma estimativa de produção a cada início de sprint.</a:t>
            </a:r>
          </a:p>
          <a:p>
            <a:pPr marL="257175" indent="-257175" algn="just">
              <a:buFont typeface="Arial" pitchFamily="34" charset="0"/>
              <a:buChar char="•"/>
              <a:defRPr/>
            </a:pPr>
            <a:endParaRPr lang="pt-BR" sz="1500" dirty="0"/>
          </a:p>
          <a:p>
            <a:pPr marL="257175" indent="-257175" algn="just">
              <a:buFont typeface="Arial" pitchFamily="34" charset="0"/>
              <a:buChar char="•"/>
              <a:defRPr/>
            </a:pPr>
            <a:r>
              <a:rPr lang="pt-BR" sz="1500" dirty="0"/>
              <a:t>Os dados de cada sprint (por time) deverá ser anotado para análise final.</a:t>
            </a:r>
          </a:p>
        </p:txBody>
      </p:sp>
    </p:spTree>
    <p:extLst>
      <p:ext uri="{BB962C8B-B14F-4D97-AF65-F5344CB8AC3E}">
        <p14:creationId xmlns:p14="http://schemas.microsoft.com/office/powerpoint/2010/main" val="4024880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Espaço Reservado para Número de Slide 5">
            <a:extLst>
              <a:ext uri="{FF2B5EF4-FFF2-40B4-BE49-F238E27FC236}">
                <a16:creationId xmlns:a16="http://schemas.microsoft.com/office/drawing/2014/main" id="{9E2C988F-D2D6-4955-A1B9-61F6EBF9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238875" y="5685236"/>
            <a:ext cx="1600200" cy="273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7213" indent="-214313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859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288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5717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9146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C5EDD6-8963-4614-830E-F0CFC7E22A09}" type="slidenum">
              <a:rPr lang="en-US" altLang="pt-BR" sz="1050" b="1">
                <a:solidFill>
                  <a:schemeClr val="bg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pt-BR" sz="105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B96E3F2-7F5B-4353-B782-1DDE771286E3}"/>
              </a:ext>
            </a:extLst>
          </p:cNvPr>
          <p:cNvSpPr txBox="1">
            <a:spLocks/>
          </p:cNvSpPr>
          <p:nvPr/>
        </p:nvSpPr>
        <p:spPr>
          <a:xfrm>
            <a:off x="1631837" y="916210"/>
            <a:ext cx="6172200" cy="7500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300" b="1" i="1" dirty="0">
                <a:solidFill>
                  <a:srgbClr val="C00000"/>
                </a:solidFill>
              </a:rPr>
              <a:t>Aplicando conceitos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9415931-23AD-DCA0-C0D5-92392313B92A}"/>
              </a:ext>
            </a:extLst>
          </p:cNvPr>
          <p:cNvSpPr/>
          <p:nvPr/>
        </p:nvSpPr>
        <p:spPr>
          <a:xfrm>
            <a:off x="206946" y="1862728"/>
            <a:ext cx="8729377" cy="139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100" b="1" dirty="0"/>
              <a:t>Produção de aviões de papel</a:t>
            </a:r>
          </a:p>
          <a:p>
            <a:pPr algn="ctr">
              <a:defRPr/>
            </a:pPr>
            <a:endParaRPr lang="pt-BR" sz="2100" b="1" dirty="0"/>
          </a:p>
          <a:p>
            <a:pPr>
              <a:defRPr/>
            </a:pPr>
            <a:r>
              <a:rPr lang="pt-BR" sz="2100" b="1" dirty="0"/>
              <a:t>Passo 9: </a:t>
            </a:r>
            <a:r>
              <a:rPr lang="pt-BR" sz="2100" dirty="0"/>
              <a:t>Reflexão</a:t>
            </a:r>
          </a:p>
          <a:p>
            <a:pPr marL="214313" indent="-214313" algn="just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21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58D8649-94A5-1279-C75A-6B2F12258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27" y="2934858"/>
            <a:ext cx="983479" cy="986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5C3BBFA-8179-73F2-F1A8-3BCE7D9EC34E}"/>
              </a:ext>
            </a:extLst>
          </p:cNvPr>
          <p:cNvSpPr txBox="1"/>
          <p:nvPr/>
        </p:nvSpPr>
        <p:spPr>
          <a:xfrm>
            <a:off x="1581620" y="2994547"/>
            <a:ext cx="714778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>
              <a:buFont typeface="Arial" pitchFamily="34" charset="0"/>
              <a:buChar char="•"/>
              <a:defRPr/>
            </a:pPr>
            <a:r>
              <a:rPr lang="pt-BR" sz="1500" dirty="0"/>
              <a:t>Critérios de qualidade atingidos?</a:t>
            </a:r>
          </a:p>
          <a:p>
            <a:pPr marL="257175" indent="-257175" algn="just">
              <a:buFont typeface="Arial" pitchFamily="34" charset="0"/>
              <a:buChar char="•"/>
              <a:defRPr/>
            </a:pPr>
            <a:endParaRPr lang="pt-BR" sz="1500" dirty="0"/>
          </a:p>
          <a:p>
            <a:pPr marL="257175" indent="-257175" algn="just">
              <a:buFont typeface="Arial" pitchFamily="34" charset="0"/>
              <a:buChar char="•"/>
              <a:defRPr/>
            </a:pPr>
            <a:r>
              <a:rPr lang="pt-BR" sz="1500" dirty="0"/>
              <a:t>O planejado foi realizado?</a:t>
            </a:r>
          </a:p>
          <a:p>
            <a:pPr marL="257175" indent="-257175" algn="just">
              <a:buFont typeface="Arial" pitchFamily="34" charset="0"/>
              <a:buChar char="•"/>
              <a:defRPr/>
            </a:pPr>
            <a:endParaRPr lang="pt-BR" sz="1500" dirty="0"/>
          </a:p>
          <a:p>
            <a:pPr marL="257175" indent="-257175" algn="just">
              <a:buFont typeface="Arial" pitchFamily="34" charset="0"/>
              <a:buChar char="•"/>
              <a:defRPr/>
            </a:pPr>
            <a:r>
              <a:rPr lang="pt-BR" sz="1500" dirty="0"/>
              <a:t>Cliente ciente da qualidade da entrega?</a:t>
            </a:r>
          </a:p>
          <a:p>
            <a:pPr marL="257175" indent="-257175" algn="just">
              <a:buFont typeface="Arial" pitchFamily="34" charset="0"/>
              <a:buChar char="•"/>
              <a:defRPr/>
            </a:pPr>
            <a:endParaRPr lang="pt-BR" sz="1500" dirty="0"/>
          </a:p>
          <a:p>
            <a:pPr marL="257175" indent="-257175" algn="just">
              <a:buFont typeface="Arial" pitchFamily="34" charset="0"/>
              <a:buChar char="•"/>
              <a:defRPr/>
            </a:pPr>
            <a:r>
              <a:rPr lang="pt-BR" sz="1500" dirty="0"/>
              <a:t>Cliente aprovou a entrega?</a:t>
            </a:r>
          </a:p>
        </p:txBody>
      </p:sp>
    </p:spTree>
    <p:extLst>
      <p:ext uri="{BB962C8B-B14F-4D97-AF65-F5344CB8AC3E}">
        <p14:creationId xmlns:p14="http://schemas.microsoft.com/office/powerpoint/2010/main" val="3884935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title"/>
          </p:nvPr>
        </p:nvSpPr>
        <p:spPr>
          <a:xfrm>
            <a:off x="683568" y="274638"/>
            <a:ext cx="80031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None/>
            </a:pPr>
            <a:r>
              <a:rPr lang="en-US"/>
              <a:t>Introdução</a:t>
            </a:r>
            <a:endParaRPr sz="2400" b="1" i="0" u="none" strike="noStrike" cap="none">
              <a:solidFill>
                <a:srgbClr val="3030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1276975" y="2344700"/>
            <a:ext cx="67668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n-US" sz="6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Conceitos</a:t>
            </a:r>
            <a:endParaRPr sz="6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1100" y="4741925"/>
            <a:ext cx="1124575" cy="11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683568" y="274638"/>
            <a:ext cx="8003232" cy="70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None/>
            </a:pPr>
            <a:r>
              <a:rPr lang="en-US" sz="24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rPr>
              <a:t>Introdução conceitos</a:t>
            </a:r>
            <a:endParaRPr sz="2400" b="1" i="0" u="none" strike="noStrike" cap="none">
              <a:solidFill>
                <a:srgbClr val="3030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1"/>
          </p:nvPr>
        </p:nvSpPr>
        <p:spPr>
          <a:xfrm>
            <a:off x="547788" y="1175668"/>
            <a:ext cx="8139012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Java EE (Java Enterprise Edition) / EE4J (Eclipse Enterprise for Java)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800" b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b="0">
                <a:latin typeface="Arial"/>
                <a:ea typeface="Arial"/>
                <a:cs typeface="Arial"/>
                <a:sym typeface="Arial"/>
              </a:rPr>
              <a:t>	Consiste de uma série de especificações bem detalhadas, dando uma receita de como deve ser implementado um software que faz cada um desses serviços de infraestrutura.</a:t>
            </a:r>
            <a:endParaRPr sz="1800" b="0">
              <a:latin typeface="Arial"/>
              <a:ea typeface="Arial"/>
              <a:cs typeface="Arial"/>
              <a:sym typeface="Arial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None/>
            </a:pPr>
            <a:endParaRPr sz="2000"/>
          </a:p>
          <a:p>
            <a:pPr marL="45720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</a:pPr>
            <a:endParaRPr sz="2000" b="1" i="0" u="none" strike="noStrike" cap="none">
              <a:solidFill>
                <a:srgbClr val="3030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926" y="2930601"/>
            <a:ext cx="6437299" cy="283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1100" y="4741925"/>
            <a:ext cx="1124575" cy="11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683568" y="274638"/>
            <a:ext cx="80031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None/>
            </a:pPr>
            <a:r>
              <a:rPr lang="en-US" sz="24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rPr>
              <a:t>Introdução conceitos</a:t>
            </a:r>
            <a:endParaRPr sz="2400" b="1" i="0" u="none" strike="noStrike" cap="none">
              <a:solidFill>
                <a:srgbClr val="3030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21"/>
          <p:cNvSpPr txBox="1">
            <a:spLocks noGrp="1"/>
          </p:cNvSpPr>
          <p:nvPr>
            <p:ph type="body" idx="1"/>
          </p:nvPr>
        </p:nvSpPr>
        <p:spPr>
          <a:xfrm>
            <a:off x="547788" y="1112168"/>
            <a:ext cx="8139000" cy="4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38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Algumas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especificações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do Java EE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28575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323850" lvl="0" indent="-28575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JavaServer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Pages (JSP), Java Servlets, Java Server Faces (JSF) (Web)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3238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Enterprise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Javabeans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Components (EJB) e Java Persistence API (JPA). (Dados)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3238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Java API for XML Web Services (JAX-WS), Java API for XML Binding (JAX-B) (XML e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Serviços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3238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Java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Autenthication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and Authorization Service (JAAS) (API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Segurança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3238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Java Transaction API (JTA) (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Transações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3238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Java Message Service (JMS) (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Mensagens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3238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Java Naming and Directory Interface (JNDI) (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Nomes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objetos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3238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Java Management Extensions (JMX) (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Administração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None/>
            </a:pPr>
            <a:endParaRPr sz="1800" b="0" dirty="0"/>
          </a:p>
          <a:p>
            <a:pPr marL="45720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</a:pPr>
            <a:endParaRPr sz="1800" b="1" i="0" u="none" strike="noStrike" cap="none" dirty="0">
              <a:solidFill>
                <a:srgbClr val="3030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1100" y="4741925"/>
            <a:ext cx="1124575" cy="11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683568" y="274638"/>
            <a:ext cx="80031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Introdução conceitos</a:t>
            </a:r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2681" y="1791239"/>
            <a:ext cx="7364874" cy="358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>
            <a:spLocks noGrp="1"/>
          </p:cNvSpPr>
          <p:nvPr>
            <p:ph type="body" idx="1"/>
          </p:nvPr>
        </p:nvSpPr>
        <p:spPr>
          <a:xfrm>
            <a:off x="547668" y="980838"/>
            <a:ext cx="8139000" cy="4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000" b="0">
                <a:latin typeface="Arial"/>
                <a:ea typeface="Arial"/>
                <a:cs typeface="Arial"/>
                <a:sym typeface="Arial"/>
              </a:rPr>
              <a:t>Funcionamento Web</a:t>
            </a:r>
            <a:endParaRPr sz="2000" b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683568" y="274638"/>
            <a:ext cx="80031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Introdução conceitos</a:t>
            </a:r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547668" y="980838"/>
            <a:ext cx="8139000" cy="4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000" b="0">
                <a:latin typeface="Arial"/>
                <a:ea typeface="Arial"/>
                <a:cs typeface="Arial"/>
                <a:sym typeface="Arial"/>
              </a:rPr>
              <a:t>Funcionamento Web</a:t>
            </a:r>
            <a:endParaRPr sz="2000" b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5900" y="1779250"/>
            <a:ext cx="5082075" cy="42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>
            <a:spLocks noGrp="1"/>
          </p:cNvSpPr>
          <p:nvPr>
            <p:ph type="title" idx="4294967295"/>
          </p:nvPr>
        </p:nvSpPr>
        <p:spPr>
          <a:xfrm>
            <a:off x="683568" y="274638"/>
            <a:ext cx="8003232" cy="70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1"/>
          </p:nvPr>
        </p:nvSpPr>
        <p:spPr>
          <a:xfrm>
            <a:off x="547788" y="1340768"/>
            <a:ext cx="8139012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•"/>
            </a:pPr>
            <a:r>
              <a:rPr lang="en-US" b="0">
                <a:latin typeface="Arial"/>
                <a:ea typeface="Arial"/>
                <a:cs typeface="Arial"/>
                <a:sym typeface="Arial"/>
              </a:rPr>
              <a:t>Apresentação do professor</a:t>
            </a:r>
            <a:endParaRPr b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b="0">
                <a:latin typeface="Arial"/>
                <a:ea typeface="Arial"/>
                <a:cs typeface="Arial"/>
                <a:sym typeface="Arial"/>
              </a:rPr>
              <a:t>Acordo de aula</a:t>
            </a:r>
            <a:endParaRPr b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•"/>
            </a:pPr>
            <a:r>
              <a:rPr lang="en-US" b="0">
                <a:latin typeface="Arial"/>
                <a:ea typeface="Arial"/>
                <a:cs typeface="Arial"/>
                <a:sym typeface="Arial"/>
              </a:rPr>
              <a:t>Objetivo, conteúdo do ano e ementa</a:t>
            </a:r>
            <a:endParaRPr b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•"/>
            </a:pPr>
            <a:r>
              <a:rPr lang="en-US" b="0">
                <a:latin typeface="Arial"/>
                <a:ea typeface="Arial"/>
                <a:cs typeface="Arial"/>
                <a:sym typeface="Arial"/>
              </a:rPr>
              <a:t>Bibliografia básica</a:t>
            </a:r>
            <a:endParaRPr b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•"/>
            </a:pPr>
            <a:r>
              <a:rPr lang="en-US" b="0">
                <a:latin typeface="Arial"/>
                <a:ea typeface="Arial"/>
                <a:cs typeface="Arial"/>
                <a:sym typeface="Arial"/>
              </a:rPr>
              <a:t>Necessidades do mercado</a:t>
            </a:r>
            <a:endParaRPr b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•"/>
            </a:pPr>
            <a:r>
              <a:rPr lang="en-US" b="0">
                <a:latin typeface="Arial"/>
                <a:ea typeface="Arial"/>
                <a:cs typeface="Arial"/>
                <a:sym typeface="Arial"/>
              </a:rPr>
              <a:t>Introdução conceitos</a:t>
            </a:r>
            <a:endParaRPr b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•"/>
            </a:pPr>
            <a:r>
              <a:rPr lang="en-US" b="0">
                <a:latin typeface="Arial"/>
                <a:ea typeface="Arial"/>
                <a:cs typeface="Arial"/>
                <a:sym typeface="Arial"/>
              </a:rPr>
              <a:t>Dúvidas ou curiosidades</a:t>
            </a:r>
            <a:endParaRPr b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•"/>
            </a:pPr>
            <a:r>
              <a:rPr lang="en-US" b="0">
                <a:latin typeface="Arial"/>
                <a:ea typeface="Arial"/>
                <a:cs typeface="Arial"/>
                <a:sym typeface="Arial"/>
              </a:rPr>
              <a:t>Homework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683568" y="274638"/>
            <a:ext cx="80031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Introdução conceitos</a:t>
            </a:r>
            <a:endParaRPr/>
          </a:p>
        </p:txBody>
      </p:sp>
      <p:pic>
        <p:nvPicPr>
          <p:cNvPr id="214" name="Google Shape;21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880" y="1993900"/>
            <a:ext cx="7196475" cy="328901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/>
          <p:nvPr/>
        </p:nvSpPr>
        <p:spPr>
          <a:xfrm>
            <a:off x="547668" y="980838"/>
            <a:ext cx="8139000" cy="101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Funcionamento Web</a:t>
            </a:r>
            <a:endParaRPr sz="2000" b="0" i="0" u="none" strike="noStrike" cap="non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683568" y="274638"/>
            <a:ext cx="80031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Introdução conceitos</a:t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1974" y="1687038"/>
            <a:ext cx="5737931" cy="40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>
            <a:spLocks noGrp="1"/>
          </p:cNvSpPr>
          <p:nvPr>
            <p:ph type="body" idx="1"/>
          </p:nvPr>
        </p:nvSpPr>
        <p:spPr>
          <a:xfrm>
            <a:off x="547668" y="980838"/>
            <a:ext cx="8139000" cy="4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000" b="0">
                <a:latin typeface="Arial"/>
                <a:ea typeface="Arial"/>
                <a:cs typeface="Arial"/>
                <a:sym typeface="Arial"/>
              </a:rPr>
              <a:t>Funcionamento Web</a:t>
            </a:r>
            <a:endParaRPr sz="2000" b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/>
        </p:nvSpPr>
        <p:spPr>
          <a:xfrm>
            <a:off x="547668" y="980838"/>
            <a:ext cx="8139000" cy="4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Entendendo o tráfego de uma aplicação web</a:t>
            </a:r>
            <a:endParaRPr sz="2000" b="0" i="0" u="none" strike="noStrike" cap="non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6"/>
          <p:cNvSpPr txBox="1">
            <a:spLocks noGrp="1"/>
          </p:cNvSpPr>
          <p:nvPr>
            <p:ph type="title"/>
          </p:nvPr>
        </p:nvSpPr>
        <p:spPr>
          <a:xfrm>
            <a:off x="683568" y="274638"/>
            <a:ext cx="80031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Introdução conceitos</a:t>
            </a:r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868" y="1687038"/>
            <a:ext cx="5470318" cy="40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/>
          <p:nvPr/>
        </p:nvSpPr>
        <p:spPr>
          <a:xfrm>
            <a:off x="6295375" y="2004275"/>
            <a:ext cx="2676300" cy="19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Basta pressionar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F12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Google Chrome para habilitar a aba de ferramentas do desenvolvedor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" name="Google Shape;233;p26"/>
          <p:cNvCxnSpPr/>
          <p:nvPr/>
        </p:nvCxnSpPr>
        <p:spPr>
          <a:xfrm rot="-5400000">
            <a:off x="5116875" y="3292075"/>
            <a:ext cx="2007300" cy="1566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4" name="Google Shape;234;p26"/>
          <p:cNvSpPr/>
          <p:nvPr/>
        </p:nvSpPr>
        <p:spPr>
          <a:xfrm rot="5400000">
            <a:off x="2327713" y="3357000"/>
            <a:ext cx="360000" cy="14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/>
        </p:nvSpPr>
        <p:spPr>
          <a:xfrm>
            <a:off x="547668" y="980838"/>
            <a:ext cx="8139000" cy="4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03030"/>
              </a:buClr>
              <a:buSzPts val="24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Entendendo o tráfego de uma aplicação web</a:t>
            </a:r>
            <a:endParaRPr sz="2000" b="0" i="0" u="none" strike="noStrike" cap="non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683568" y="274638"/>
            <a:ext cx="80031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Introdução conceitos</a:t>
            </a:r>
            <a:endParaRPr/>
          </a:p>
        </p:txBody>
      </p:sp>
      <p:sp>
        <p:nvSpPr>
          <p:cNvPr id="242" name="Google Shape;242;p27"/>
          <p:cNvSpPr txBox="1"/>
          <p:nvPr/>
        </p:nvSpPr>
        <p:spPr>
          <a:xfrm>
            <a:off x="6295375" y="2004275"/>
            <a:ext cx="2676300" cy="19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Ao clicar em uma das chamadas da lista (direta) é possível visualizar todos os detalhes de cabeçalho, conteúdo, resposta, cookies e tempo de resposta.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868" y="1687038"/>
            <a:ext cx="5486901" cy="409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27"/>
          <p:cNvCxnSpPr/>
          <p:nvPr/>
        </p:nvCxnSpPr>
        <p:spPr>
          <a:xfrm rot="-5400000">
            <a:off x="5116875" y="3292075"/>
            <a:ext cx="2007300" cy="1566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>
            <a:spLocks noGrp="1"/>
          </p:cNvSpPr>
          <p:nvPr>
            <p:ph type="title" idx="4294967295"/>
          </p:nvPr>
        </p:nvSpPr>
        <p:spPr>
          <a:xfrm>
            <a:off x="683568" y="274638"/>
            <a:ext cx="80031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Dúvidas ou curiosidades</a:t>
            </a:r>
            <a:endParaRPr/>
          </a:p>
        </p:txBody>
      </p:sp>
      <p:sp>
        <p:nvSpPr>
          <p:cNvPr id="251" name="Google Shape;251;p28"/>
          <p:cNvSpPr txBox="1"/>
          <p:nvPr/>
        </p:nvSpPr>
        <p:spPr>
          <a:xfrm>
            <a:off x="547788" y="1340768"/>
            <a:ext cx="8139000" cy="4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00"/>
              <a:buFont typeface="Arial"/>
              <a:buNone/>
            </a:pPr>
            <a:r>
              <a:rPr lang="en-US" sz="23900" b="1" i="0" u="none" strike="noStrike" cap="none">
                <a:solidFill>
                  <a:srgbClr val="F0265D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3900" b="1" i="0" u="none" strike="noStrike" cap="none">
              <a:solidFill>
                <a:srgbClr val="F0265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 idx="4294967295"/>
          </p:nvPr>
        </p:nvSpPr>
        <p:spPr>
          <a:xfrm>
            <a:off x="683568" y="274638"/>
            <a:ext cx="80031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Homework - Revisão Orientação Objeto</a:t>
            </a:r>
            <a:endParaRPr/>
          </a:p>
        </p:txBody>
      </p:sp>
      <p:sp>
        <p:nvSpPr>
          <p:cNvPr id="258" name="Google Shape;258;p29"/>
          <p:cNvSpPr txBox="1"/>
          <p:nvPr/>
        </p:nvSpPr>
        <p:spPr>
          <a:xfrm>
            <a:off x="524320" y="1242052"/>
            <a:ext cx="8452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1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Revisão conteúdo: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Apostilas FIAP – 2º ano – Java e OOP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87392">
            <a:off x="6440110" y="4700553"/>
            <a:ext cx="24765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65D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/>
          <p:nvPr/>
        </p:nvSpPr>
        <p:spPr>
          <a:xfrm>
            <a:off x="0" y="2580640"/>
            <a:ext cx="9144000" cy="282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0"/>
          <p:cNvSpPr/>
          <p:nvPr/>
        </p:nvSpPr>
        <p:spPr>
          <a:xfrm>
            <a:off x="1053372" y="3222882"/>
            <a:ext cx="6694800" cy="1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Copyright © 2020  </a:t>
            </a:r>
            <a:endParaRPr sz="2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Profº. Pedro Ivo Correia e Profº. Lucas </a:t>
            </a:r>
            <a:r>
              <a:rPr lang="en-US" sz="2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Furlaneto</a:t>
            </a:r>
            <a:endParaRPr sz="2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Todos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direitos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reservados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Reprodução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divulgação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total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parcial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deste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documento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é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expressamente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proíbido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consentimento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formal, por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escrito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do Professor (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autor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0"/>
          <p:cNvSpPr/>
          <p:nvPr/>
        </p:nvSpPr>
        <p:spPr>
          <a:xfrm>
            <a:off x="747966" y="3342641"/>
            <a:ext cx="72000" cy="1239600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508" y="333716"/>
            <a:ext cx="975600" cy="2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 idx="4294967295"/>
          </p:nvPr>
        </p:nvSpPr>
        <p:spPr>
          <a:xfrm>
            <a:off x="683568" y="274638"/>
            <a:ext cx="8003232" cy="70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None/>
            </a:pPr>
            <a:r>
              <a:rPr lang="en-US" dirty="0" err="1"/>
              <a:t>Apresentação</a:t>
            </a:r>
            <a:r>
              <a:rPr lang="en-US" dirty="0"/>
              <a:t> do professor</a:t>
            </a:r>
            <a:endParaRPr dirty="0"/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1"/>
          </p:nvPr>
        </p:nvSpPr>
        <p:spPr>
          <a:xfrm>
            <a:off x="217357" y="992192"/>
            <a:ext cx="6058500" cy="50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sz="1800" dirty="0">
                <a:solidFill>
                  <a:srgbClr val="404040"/>
                </a:solidFill>
                <a:latin typeface="Arial"/>
                <a:cs typeface="Arial"/>
                <a:sym typeface="Arial"/>
              </a:rPr>
              <a:t>José Romualdo da Costa Filho</a:t>
            </a:r>
            <a:endParaRPr sz="1800" dirty="0">
              <a:solidFill>
                <a:srgbClr val="404040"/>
              </a:solidFill>
              <a:latin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800" b="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18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Formado</a:t>
            </a:r>
            <a:r>
              <a:rPr lang="en-US" sz="18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18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1800" b="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Análise</a:t>
            </a:r>
            <a:r>
              <a:rPr lang="en-US" sz="1800" b="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1800" b="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r>
              <a:rPr lang="en-US" sz="1800" b="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de Sistema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endParaRPr sz="1800" b="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18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Pós</a:t>
            </a:r>
            <a:r>
              <a:rPr lang="en-US" sz="18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Graduação</a:t>
            </a:r>
            <a:r>
              <a:rPr lang="en-US" sz="18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18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1800" b="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Governança</a:t>
            </a:r>
            <a:r>
              <a:rPr lang="en-US" sz="1800" b="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1800" b="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TI</a:t>
            </a:r>
            <a:br>
              <a:rPr lang="en-US" sz="1800" b="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800" b="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r>
              <a:rPr lang="pt-BR" sz="1800" dirty="0">
                <a:solidFill>
                  <a:srgbClr val="404040"/>
                </a:solidFill>
                <a:latin typeface="Arial"/>
                <a:cs typeface="Arial"/>
                <a:sym typeface="Arial"/>
              </a:rPr>
              <a:t>Mestrado em:</a:t>
            </a:r>
            <a:endParaRPr lang="pt-BR" sz="180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pt-BR" sz="1800" b="0" dirty="0">
                <a:solidFill>
                  <a:srgbClr val="404040"/>
                </a:solidFill>
                <a:latin typeface="Arial"/>
                <a:cs typeface="Arial"/>
                <a:sym typeface="Arial"/>
              </a:rPr>
              <a:t>Gestão de Projetos</a:t>
            </a:r>
            <a:endParaRPr lang="pt-BR" sz="1800" b="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800" b="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18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Experiêcia</a:t>
            </a:r>
            <a:r>
              <a:rPr lang="en-US" sz="18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1800" b="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Gerente</a:t>
            </a:r>
            <a:r>
              <a:rPr lang="en-US" sz="1800" b="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de TI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1800" b="0" dirty="0" err="1">
                <a:solidFill>
                  <a:srgbClr val="404040"/>
                </a:solidFill>
                <a:latin typeface="Arial"/>
                <a:cs typeface="Arial"/>
                <a:sym typeface="Arial"/>
              </a:rPr>
              <a:t>Arquiteto</a:t>
            </a:r>
            <a:r>
              <a:rPr lang="en-US" sz="1800" b="0" dirty="0">
                <a:solidFill>
                  <a:srgbClr val="404040"/>
                </a:solidFill>
                <a:latin typeface="Arial"/>
                <a:cs typeface="Arial"/>
                <a:sym typeface="Arial"/>
              </a:rPr>
              <a:t> de Cloud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1800" b="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Professor </a:t>
            </a:r>
            <a:r>
              <a:rPr lang="en-US" sz="1800" b="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Graduação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800" b="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8"/>
          <p:cNvPicPr preferRelativeResize="0"/>
          <p:nvPr/>
        </p:nvPicPr>
        <p:blipFill>
          <a:blip r:embed="rId3"/>
          <a:srcRect l="13786" r="13786"/>
          <a:stretch/>
        </p:blipFill>
        <p:spPr>
          <a:xfrm rot="16200000">
            <a:off x="6583404" y="1134362"/>
            <a:ext cx="2334675" cy="2254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8"/>
          <p:cNvSpPr txBox="1"/>
          <p:nvPr/>
        </p:nvSpPr>
        <p:spPr>
          <a:xfrm>
            <a:off x="6509857" y="5616928"/>
            <a:ext cx="2481768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profjose.filho@fiap.com.br</a:t>
            </a:r>
            <a:endParaRPr b="1" dirty="0"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DE3C8E40-3192-4829-A73B-F9E6F793A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042" y="3711928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 idx="4294967295"/>
          </p:nvPr>
        </p:nvSpPr>
        <p:spPr>
          <a:xfrm>
            <a:off x="683568" y="274638"/>
            <a:ext cx="8003232" cy="70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None/>
            </a:pPr>
            <a:r>
              <a:rPr lang="en-US"/>
              <a:t>Apresentação do professor</a:t>
            </a:r>
            <a:endParaRPr/>
          </a:p>
        </p:txBody>
      </p:sp>
      <p:pic>
        <p:nvPicPr>
          <p:cNvPr id="1026" name="Picture 2" descr="Saiba mais sobre a empresa Itaú BBA | Bettha">
            <a:extLst>
              <a:ext uri="{FF2B5EF4-FFF2-40B4-BE49-F238E27FC236}">
                <a16:creationId xmlns:a16="http://schemas.microsoft.com/office/drawing/2014/main" id="{B4B2AE63-06D8-46E2-9567-BE66A1591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" y="980728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dade Infraero disponibiliza videoaulas gratuitas de Segurança  Operacional – Voenews">
            <a:extLst>
              <a:ext uri="{FF2B5EF4-FFF2-40B4-BE49-F238E27FC236}">
                <a16:creationId xmlns:a16="http://schemas.microsoft.com/office/drawing/2014/main" id="{58D28DDB-AF21-4B8F-A8C3-CA32969AA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t="22889" b="32090"/>
          <a:stretch/>
        </p:blipFill>
        <p:spPr bwMode="auto">
          <a:xfrm>
            <a:off x="2386584" y="1261764"/>
            <a:ext cx="5620131" cy="124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TENTO - Por Dentro da Empresa | Infojobs">
            <a:extLst>
              <a:ext uri="{FF2B5EF4-FFF2-40B4-BE49-F238E27FC236}">
                <a16:creationId xmlns:a16="http://schemas.microsoft.com/office/drawing/2014/main" id="{C99F0883-A150-4658-9A58-9F83D5003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48" y="2569414"/>
            <a:ext cx="2133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q - Home | Facebook">
            <a:extLst>
              <a:ext uri="{FF2B5EF4-FFF2-40B4-BE49-F238E27FC236}">
                <a16:creationId xmlns:a16="http://schemas.microsoft.com/office/drawing/2014/main" id="{0E563036-C7DD-470A-8702-15686BBA5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6" b="20986"/>
          <a:stretch/>
        </p:blipFill>
        <p:spPr bwMode="auto">
          <a:xfrm>
            <a:off x="2489073" y="2505349"/>
            <a:ext cx="2143125" cy="124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mpresas | GOL Linhas Aéreas">
            <a:extLst>
              <a:ext uri="{FF2B5EF4-FFF2-40B4-BE49-F238E27FC236}">
                <a16:creationId xmlns:a16="http://schemas.microsoft.com/office/drawing/2014/main" id="{4E381FF8-F7EF-46CE-8714-8AAE9F784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0" t="22285" r="21535" b="19716"/>
          <a:stretch/>
        </p:blipFill>
        <p:spPr bwMode="auto">
          <a:xfrm>
            <a:off x="4787836" y="2578452"/>
            <a:ext cx="1600200" cy="9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rupo Iaudit - Home | Facebook">
            <a:extLst>
              <a:ext uri="{FF2B5EF4-FFF2-40B4-BE49-F238E27FC236}">
                <a16:creationId xmlns:a16="http://schemas.microsoft.com/office/drawing/2014/main" id="{1C5E000D-B507-4D14-A272-FEEA7BD80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8" t="4000" r="19123" b="13183"/>
          <a:stretch/>
        </p:blipFill>
        <p:spPr bwMode="auto">
          <a:xfrm>
            <a:off x="6603111" y="2569414"/>
            <a:ext cx="2185416" cy="107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idas reduz em 60% valor do aluguel de carros para profissionais de Saúde  e Militares - ABC da Comunicação">
            <a:extLst>
              <a:ext uri="{FF2B5EF4-FFF2-40B4-BE49-F238E27FC236}">
                <a16:creationId xmlns:a16="http://schemas.microsoft.com/office/drawing/2014/main" id="{746AFE37-5E27-4F05-9855-774C1CFD35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0" t="27844" r="8588" b="15273"/>
          <a:stretch/>
        </p:blipFill>
        <p:spPr bwMode="auto">
          <a:xfrm>
            <a:off x="355473" y="4352652"/>
            <a:ext cx="2734056" cy="80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Imagem 5">
            <a:extLst>
              <a:ext uri="{FF2B5EF4-FFF2-40B4-BE49-F238E27FC236}">
                <a16:creationId xmlns:a16="http://schemas.microsoft.com/office/drawing/2014/main" id="{913391EF-72D2-4D28-B53B-B34C55E2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179" y="3689660"/>
            <a:ext cx="3517131" cy="72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Todas as imagens">
            <a:extLst>
              <a:ext uri="{FF2B5EF4-FFF2-40B4-BE49-F238E27FC236}">
                <a16:creationId xmlns:a16="http://schemas.microsoft.com/office/drawing/2014/main" id="{55EF5D45-943A-AE12-60B8-33D0F1D28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886" y="4411928"/>
            <a:ext cx="23241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>
            <a:spLocks noGrp="1"/>
          </p:cNvSpPr>
          <p:nvPr>
            <p:ph type="title"/>
          </p:nvPr>
        </p:nvSpPr>
        <p:spPr>
          <a:xfrm>
            <a:off x="683568" y="274638"/>
            <a:ext cx="8003232" cy="70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None/>
            </a:pPr>
            <a:r>
              <a:rPr lang="en-US"/>
              <a:t>Acordos de Aula!</a:t>
            </a:r>
            <a:endParaRPr sz="2400" b="1" i="0" u="none" strike="noStrike" cap="none">
              <a:solidFill>
                <a:srgbClr val="3030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1"/>
          </p:nvPr>
        </p:nvSpPr>
        <p:spPr>
          <a:xfrm>
            <a:off x="547788" y="1340768"/>
            <a:ext cx="8139012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Perguntar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sempre que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necessário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, por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mais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simples que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seja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dúvida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!!!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Chamar para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conversar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dar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feedback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sobre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a aula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Tolerância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de 5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minutos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início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da aula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Presença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somente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se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comparecer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Se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chegar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atrasado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no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início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da aula /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intervalo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entrar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silêncio</a:t>
            </a:r>
            <a:endParaRPr lang="en-US" sz="1800" b="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Prestar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atenção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praticar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é o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segredo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!!!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 b="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3900" y="4431674"/>
            <a:ext cx="1683522" cy="1694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D53E-852E-475D-B04D-58A5B986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FC39A-4475-47E2-8464-E1DBE0874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Sobre vocês</a:t>
            </a:r>
          </a:p>
          <a:p>
            <a:endParaRPr lang="pt-BR" dirty="0"/>
          </a:p>
          <a:p>
            <a:r>
              <a:rPr lang="pt-BR" b="0" dirty="0"/>
              <a:t>Nome;</a:t>
            </a:r>
          </a:p>
          <a:p>
            <a:r>
              <a:rPr lang="pt-BR" b="0" dirty="0"/>
              <a:t>Posição;</a:t>
            </a:r>
          </a:p>
          <a:p>
            <a:r>
              <a:rPr lang="pt-BR" b="0" dirty="0"/>
              <a:t>O que espera da aula;</a:t>
            </a:r>
          </a:p>
        </p:txBody>
      </p:sp>
    </p:spTree>
    <p:extLst>
      <p:ext uri="{BB962C8B-B14F-4D97-AF65-F5344CB8AC3E}">
        <p14:creationId xmlns:p14="http://schemas.microsoft.com/office/powerpoint/2010/main" val="1360305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>
            <a:spLocks noGrp="1"/>
          </p:cNvSpPr>
          <p:nvPr>
            <p:ph type="title"/>
          </p:nvPr>
        </p:nvSpPr>
        <p:spPr>
          <a:xfrm>
            <a:off x="683568" y="274638"/>
            <a:ext cx="80031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None/>
            </a:pPr>
            <a:r>
              <a:rPr lang="en-US" sz="2400" b="1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endParaRPr sz="2400" b="1" i="0" u="none" strike="noStrike" cap="none">
              <a:solidFill>
                <a:srgbClr val="3030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1"/>
          </p:nvPr>
        </p:nvSpPr>
        <p:spPr>
          <a:xfrm>
            <a:off x="547788" y="1340768"/>
            <a:ext cx="8139000" cy="4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ts val="2000"/>
              <a:buChar char="•"/>
            </a:pP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Capacitar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aluno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800" u="sng" dirty="0" err="1">
                <a:latin typeface="Arial"/>
                <a:ea typeface="Arial"/>
                <a:cs typeface="Arial"/>
                <a:sym typeface="Arial"/>
              </a:rPr>
              <a:t>desenvolver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u="sng" dirty="0" err="1">
                <a:latin typeface="Arial"/>
                <a:ea typeface="Arial"/>
                <a:cs typeface="Arial"/>
                <a:sym typeface="Arial"/>
              </a:rPr>
              <a:t>sistemas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para a web e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construir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arquiteturas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utilizando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microsserviços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através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dos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conceitos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800" u="sng" dirty="0" err="1">
                <a:latin typeface="Arial"/>
                <a:ea typeface="Arial"/>
                <a:cs typeface="Arial"/>
                <a:sym typeface="Arial"/>
              </a:rPr>
              <a:t>programação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u="sng" dirty="0" err="1">
                <a:latin typeface="Arial"/>
                <a:ea typeface="Arial"/>
                <a:cs typeface="Arial"/>
                <a:sym typeface="Arial"/>
              </a:rPr>
              <a:t>orientada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u="sng" dirty="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u="sng" dirty="0" err="1">
                <a:latin typeface="Arial"/>
                <a:ea typeface="Arial"/>
                <a:cs typeface="Arial"/>
                <a:sym typeface="Arial"/>
              </a:rPr>
              <a:t>objetos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componentes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reutilizáveis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, banco de dados e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regras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segurança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Ao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término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da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disciplina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aluno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deverá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ser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capaz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800" u="sng" dirty="0" err="1">
                <a:latin typeface="Arial"/>
                <a:ea typeface="Arial"/>
                <a:cs typeface="Arial"/>
                <a:sym typeface="Arial"/>
              </a:rPr>
              <a:t>criar</a:t>
            </a:r>
            <a:r>
              <a:rPr lang="en-US" sz="1800" u="sng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u="sng" dirty="0" err="1">
                <a:latin typeface="Arial"/>
                <a:ea typeface="Arial"/>
                <a:cs typeface="Arial"/>
                <a:sym typeface="Arial"/>
              </a:rPr>
              <a:t>sistemas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1800" u="sng" dirty="0" err="1">
                <a:latin typeface="Arial"/>
                <a:ea typeface="Arial"/>
                <a:cs typeface="Arial"/>
                <a:sym typeface="Arial"/>
              </a:rPr>
              <a:t>implementar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u="sng" dirty="0" err="1">
                <a:latin typeface="Arial"/>
                <a:ea typeface="Arial"/>
                <a:cs typeface="Arial"/>
                <a:sym typeface="Arial"/>
              </a:rPr>
              <a:t>projetos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u="sng" dirty="0" err="1">
                <a:latin typeface="Arial"/>
                <a:ea typeface="Arial"/>
                <a:cs typeface="Arial"/>
                <a:sym typeface="Arial"/>
              </a:rPr>
              <a:t>profissionais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com as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melhores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práticas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engenharia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393749" lvl="0" indent="-215900" algn="just" rtl="0">
              <a:lnSpc>
                <a:spcPct val="150000"/>
              </a:lnSpc>
              <a:spcBef>
                <a:spcPts val="400"/>
              </a:spcBef>
              <a:spcAft>
                <a:spcPts val="600"/>
              </a:spcAft>
              <a:buNone/>
            </a:pP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400"/>
              </a:spcBef>
              <a:spcAft>
                <a:spcPts val="600"/>
              </a:spcAft>
              <a:buSzPts val="2000"/>
              <a:buChar char="•"/>
            </a:pP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Construir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aplicações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mais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robustas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maneira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u="sng" dirty="0" err="1">
                <a:latin typeface="Arial"/>
                <a:ea typeface="Arial"/>
                <a:cs typeface="Arial"/>
                <a:sym typeface="Arial"/>
              </a:rPr>
              <a:t>produtiva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e de </a:t>
            </a:r>
            <a:r>
              <a:rPr lang="en-US" sz="1800" u="sng" dirty="0" err="1">
                <a:latin typeface="Arial"/>
                <a:ea typeface="Arial"/>
                <a:cs typeface="Arial"/>
                <a:sym typeface="Arial"/>
              </a:rPr>
              <a:t>fácil</a:t>
            </a:r>
            <a:r>
              <a:rPr lang="en-US" sz="1800" u="sng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u="sng" dirty="0" err="1">
                <a:latin typeface="Arial"/>
                <a:ea typeface="Arial"/>
                <a:cs typeface="Arial"/>
                <a:sym typeface="Arial"/>
              </a:rPr>
              <a:t>manutenção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Aproveitar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n-US" sz="1800" b="0" dirty="0" err="1">
                <a:latin typeface="Arial"/>
                <a:ea typeface="Arial"/>
                <a:cs typeface="Arial"/>
                <a:sym typeface="Arial"/>
              </a:rPr>
              <a:t>vantagens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dos </a:t>
            </a:r>
            <a:r>
              <a:rPr lang="en-US" sz="1800" u="sng" dirty="0" err="1">
                <a:latin typeface="Arial"/>
                <a:ea typeface="Arial"/>
                <a:cs typeface="Arial"/>
                <a:sym typeface="Arial"/>
              </a:rPr>
              <a:t>padrões</a:t>
            </a:r>
            <a:r>
              <a:rPr lang="en-US" sz="1800" u="sng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u="sng" dirty="0" err="1">
                <a:latin typeface="Arial"/>
                <a:ea typeface="Arial"/>
                <a:cs typeface="Arial"/>
                <a:sym typeface="Arial"/>
              </a:rPr>
              <a:t>arquiteturais</a:t>
            </a: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 e frameworks.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 b="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>
            <a:spLocks noGrp="1"/>
          </p:cNvSpPr>
          <p:nvPr>
            <p:ph type="title" idx="4294967295"/>
          </p:nvPr>
        </p:nvSpPr>
        <p:spPr>
          <a:xfrm>
            <a:off x="683568" y="274638"/>
            <a:ext cx="8003232" cy="70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None/>
            </a:pPr>
            <a:r>
              <a:rPr lang="en-US"/>
              <a:t>Conteúdo do Ano</a:t>
            </a:r>
            <a:endParaRPr/>
          </a:p>
        </p:txBody>
      </p:sp>
      <p:pic>
        <p:nvPicPr>
          <p:cNvPr id="111" name="Google Shape;11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7216" y="2236344"/>
            <a:ext cx="3583798" cy="92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060" y="1152704"/>
            <a:ext cx="3016988" cy="81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 rotWithShape="1">
          <a:blip r:embed="rId5">
            <a:alphaModFix/>
          </a:blip>
          <a:srcRect l="1718" t="16132" b="9325"/>
          <a:stretch/>
        </p:blipFill>
        <p:spPr>
          <a:xfrm>
            <a:off x="799052" y="3740086"/>
            <a:ext cx="3636608" cy="765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6194" y="4965886"/>
            <a:ext cx="2604977" cy="658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8939" y="2667066"/>
            <a:ext cx="2917140" cy="81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48169" y="3445767"/>
            <a:ext cx="2222858" cy="679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 rotWithShape="1">
          <a:blip r:embed="rId9">
            <a:alphaModFix/>
          </a:blip>
          <a:srcRect l="4133" r="4132"/>
          <a:stretch/>
        </p:blipFill>
        <p:spPr>
          <a:xfrm>
            <a:off x="3712155" y="4372170"/>
            <a:ext cx="2524590" cy="13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 rotWithShape="1">
          <a:blip r:embed="rId10">
            <a:alphaModFix/>
          </a:blip>
          <a:srcRect l="27897" t="28987" r="26223" b="27981"/>
          <a:stretch/>
        </p:blipFill>
        <p:spPr>
          <a:xfrm>
            <a:off x="7333450" y="1624150"/>
            <a:ext cx="1502550" cy="14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16450" y="556037"/>
            <a:ext cx="3017000" cy="14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78900" y="3811734"/>
            <a:ext cx="1857100" cy="2021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1595</Words>
  <Application>Microsoft Office PowerPoint</Application>
  <PresentationFormat>Apresentação na tela (4:3)</PresentationFormat>
  <Paragraphs>314</Paragraphs>
  <Slides>36</Slides>
  <Notes>35</Notes>
  <HiddenSlides>1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2" baseType="lpstr">
      <vt:lpstr>Tahoma</vt:lpstr>
      <vt:lpstr>Arial</vt:lpstr>
      <vt:lpstr>Times New Roman</vt:lpstr>
      <vt:lpstr>Montserrat</vt:lpstr>
      <vt:lpstr>Calibri</vt:lpstr>
      <vt:lpstr>Tema do Office</vt:lpstr>
      <vt:lpstr>Apresentação do PowerPoint</vt:lpstr>
      <vt:lpstr>Apresentação do PowerPoint</vt:lpstr>
      <vt:lpstr>Agenda</vt:lpstr>
      <vt:lpstr>Apresentação do professor</vt:lpstr>
      <vt:lpstr>Apresentação do professor</vt:lpstr>
      <vt:lpstr>Acordos de Aula!</vt:lpstr>
      <vt:lpstr>Apresentação do PowerPoint</vt:lpstr>
      <vt:lpstr>Objetivo</vt:lpstr>
      <vt:lpstr>Conteúdo do Ano</vt:lpstr>
      <vt:lpstr>Ementa</vt:lpstr>
      <vt:lpstr>Ementa</vt:lpstr>
      <vt:lpstr>Suporte bibliográfico</vt:lpstr>
      <vt:lpstr>Suporte bibliográfico</vt:lpstr>
      <vt:lpstr>Necessidades do mercado</vt:lpstr>
      <vt:lpstr>Dinâmica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Introdução</vt:lpstr>
      <vt:lpstr>Introdução conceitos</vt:lpstr>
      <vt:lpstr>Introdução conceitos</vt:lpstr>
      <vt:lpstr>Introdução conceitos</vt:lpstr>
      <vt:lpstr>Introdução conceitos</vt:lpstr>
      <vt:lpstr>Introdução conceitos</vt:lpstr>
      <vt:lpstr>Introdução conceitos</vt:lpstr>
      <vt:lpstr>Introdução conceitos</vt:lpstr>
      <vt:lpstr>Introdução conceitos</vt:lpstr>
      <vt:lpstr>Dúvidas ou curiosidades</vt:lpstr>
      <vt:lpstr>Homework - Revisão Orientação Objeto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José Romualdo Costa Filho</cp:lastModifiedBy>
  <cp:revision>3</cp:revision>
  <dcterms:modified xsi:type="dcterms:W3CDTF">2023-02-09T22:26:15Z</dcterms:modified>
</cp:coreProperties>
</file>